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72" r:id="rId4"/>
  </p:sldMasterIdLst>
  <p:notesMasterIdLst>
    <p:notesMasterId r:id="rId28"/>
  </p:notesMasterIdLst>
  <p:handoutMasterIdLst>
    <p:handoutMasterId r:id="rId29"/>
  </p:handoutMasterIdLst>
  <p:sldIdLst>
    <p:sldId id="427" r:id="rId5"/>
    <p:sldId id="468" r:id="rId6"/>
    <p:sldId id="838840806" r:id="rId7"/>
    <p:sldId id="838840808" r:id="rId8"/>
    <p:sldId id="838840809" r:id="rId9"/>
    <p:sldId id="838840802" r:id="rId10"/>
    <p:sldId id="430" r:id="rId11"/>
    <p:sldId id="475" r:id="rId12"/>
    <p:sldId id="838840812" r:id="rId13"/>
    <p:sldId id="838840804" r:id="rId14"/>
    <p:sldId id="838840814" r:id="rId15"/>
    <p:sldId id="838840813" r:id="rId16"/>
    <p:sldId id="838840815" r:id="rId17"/>
    <p:sldId id="838840816" r:id="rId18"/>
    <p:sldId id="838840805" r:id="rId19"/>
    <p:sldId id="478" r:id="rId20"/>
    <p:sldId id="447" r:id="rId21"/>
    <p:sldId id="448" r:id="rId22"/>
    <p:sldId id="443" r:id="rId23"/>
    <p:sldId id="446" r:id="rId24"/>
    <p:sldId id="477" r:id="rId25"/>
    <p:sldId id="474" r:id="rId26"/>
    <p:sldId id="460" r:id="rId27"/>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ヒラギノ角ゴ Pro W3" pitchFamily="1"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ヒラギノ角ゴ Pro W3" pitchFamily="1"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ヒラギノ角ゴ Pro W3" pitchFamily="1"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ヒラギノ角ゴ Pro W3" pitchFamily="1"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ヒラギノ角ゴ Pro W3" pitchFamily="1" charset="-128"/>
        <a:cs typeface="+mn-cs"/>
      </a:defRPr>
    </a:lvl5pPr>
    <a:lvl6pPr marL="2286000" algn="l" defTabSz="914400" rtl="0" eaLnBrk="1" latinLnBrk="0" hangingPunct="1">
      <a:defRPr kern="1200">
        <a:solidFill>
          <a:schemeClr val="tx1"/>
        </a:solidFill>
        <a:latin typeface="Arial" panose="020B0604020202020204" pitchFamily="34" charset="0"/>
        <a:ea typeface="ヒラギノ角ゴ Pro W3" pitchFamily="1" charset="-128"/>
        <a:cs typeface="+mn-cs"/>
      </a:defRPr>
    </a:lvl6pPr>
    <a:lvl7pPr marL="2743200" algn="l" defTabSz="914400" rtl="0" eaLnBrk="1" latinLnBrk="0" hangingPunct="1">
      <a:defRPr kern="1200">
        <a:solidFill>
          <a:schemeClr val="tx1"/>
        </a:solidFill>
        <a:latin typeface="Arial" panose="020B0604020202020204" pitchFamily="34" charset="0"/>
        <a:ea typeface="ヒラギノ角ゴ Pro W3" pitchFamily="1" charset="-128"/>
        <a:cs typeface="+mn-cs"/>
      </a:defRPr>
    </a:lvl7pPr>
    <a:lvl8pPr marL="3200400" algn="l" defTabSz="914400" rtl="0" eaLnBrk="1" latinLnBrk="0" hangingPunct="1">
      <a:defRPr kern="1200">
        <a:solidFill>
          <a:schemeClr val="tx1"/>
        </a:solidFill>
        <a:latin typeface="Arial" panose="020B0604020202020204" pitchFamily="34" charset="0"/>
        <a:ea typeface="ヒラギノ角ゴ Pro W3" pitchFamily="1" charset="-128"/>
        <a:cs typeface="+mn-cs"/>
      </a:defRPr>
    </a:lvl8pPr>
    <a:lvl9pPr marL="3657600" algn="l" defTabSz="914400" rtl="0" eaLnBrk="1" latinLnBrk="0" hangingPunct="1">
      <a:defRPr kern="1200">
        <a:solidFill>
          <a:schemeClr val="tx1"/>
        </a:solidFill>
        <a:latin typeface="Arial" panose="020B0604020202020204" pitchFamily="34" charset="0"/>
        <a:ea typeface="ヒラギノ角ゴ Pro W3" pitchFamily="1" charset="-128"/>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A8F52A-7049-4B4E-52FF-C4E8DB760ED7}" name="Fowler, Carol B. (she/her/hers)" initials="FCB(" userId="S::Carol.Fowler@va.gov::afcf27ba-1cfe-4cb1-9906-9447604b718a" providerId="AD"/>
  <p188:author id="{88BBA78F-027C-F814-EDB6-D0D36CF16294}" name="Plouzek, Cathie" initials="PC" userId="S::Cathie.Plouzek@va.gov::c0bdc514-f631-460f-9afe-3ccf9b8d75b9" providerId="AD"/>
  <p188:author id="{3DEA76D7-E2B6-7B3E-788A-613A21751084}" name="O'Brien, Robert (ORD)" initials="OR(" userId="S::Robert.O'Brien2@va.gov::8a42d554-06f6-4b08-bf77-6da2ea748d5f" providerId="AD"/>
  <p188:author id="{A0FA66DB-4BB9-43CA-42FA-E40248227227}" name="Kusiak, Audrey N." initials="KAN" userId="S::Audrey.Kusiak@va.gov::077debbe-6d54-46f3-9046-775e233522e7" providerId="AD"/>
  <p188:author id="{1C6C61EB-1611-BD8D-FA32-6B8A191005A8}" name="Borsky, Amanda E. (she/her/hers)" initials="BAE(" userId="S::Amanda.Borsky@va.gov::4c32f938-530d-4afe-854d-3ef91f872fff"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E7A"/>
    <a:srgbClr val="174782"/>
    <a:srgbClr val="0000FF"/>
    <a:srgbClr val="2C20A0"/>
    <a:srgbClr val="0066FF"/>
    <a:srgbClr val="3088CD"/>
    <a:srgbClr val="000000"/>
    <a:srgbClr val="830936"/>
    <a:srgbClr val="83093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83" autoAdjust="0"/>
    <p:restoredTop sz="70325" autoAdjust="0"/>
  </p:normalViewPr>
  <p:slideViewPr>
    <p:cSldViewPr>
      <p:cViewPr varScale="1">
        <p:scale>
          <a:sx n="41" d="100"/>
          <a:sy n="41" d="100"/>
        </p:scale>
        <p:origin x="2120" y="28"/>
      </p:cViewPr>
      <p:guideLst>
        <p:guide orient="horz"/>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3" d="100"/>
          <a:sy n="73" d="100"/>
        </p:scale>
        <p:origin x="-2100" y="-90"/>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E76105-5EAB-4C2A-90C2-ECD850E150AF}"/>
              </a:ext>
            </a:extLst>
          </p:cNvPr>
          <p:cNvSpPr>
            <a:spLocks noGrp="1"/>
          </p:cNvSpPr>
          <p:nvPr>
            <p:ph type="hdr" sz="quarter"/>
          </p:nvPr>
        </p:nvSpPr>
        <p:spPr>
          <a:xfrm>
            <a:off x="0" y="0"/>
            <a:ext cx="3032125" cy="463550"/>
          </a:xfrm>
          <a:prstGeom prst="rect">
            <a:avLst/>
          </a:prstGeom>
        </p:spPr>
        <p:txBody>
          <a:bodyPr vert="horz" wrap="square" lIns="91440" tIns="45720" rIns="91440" bIns="45720" numCol="1" anchor="t"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3" name="Date Placeholder 2">
            <a:extLst>
              <a:ext uri="{FF2B5EF4-FFF2-40B4-BE49-F238E27FC236}">
                <a16:creationId xmlns:a16="http://schemas.microsoft.com/office/drawing/2014/main" id="{4A1CB178-300B-4E91-A8AC-5A4572E54364}"/>
              </a:ext>
            </a:extLst>
          </p:cNvPr>
          <p:cNvSpPr>
            <a:spLocks noGrp="1"/>
          </p:cNvSpPr>
          <p:nvPr>
            <p:ph type="dt" sz="quarter" idx="1"/>
          </p:nvPr>
        </p:nvSpPr>
        <p:spPr>
          <a:xfrm>
            <a:off x="3963988" y="0"/>
            <a:ext cx="3032125" cy="463550"/>
          </a:xfrm>
          <a:prstGeom prst="rect">
            <a:avLst/>
          </a:prstGeom>
        </p:spPr>
        <p:txBody>
          <a:bodyPr vert="horz" wrap="square" lIns="91440" tIns="45720" rIns="91440" bIns="45720" numCol="1" anchor="t" anchorCtr="0" compatLnSpc="1">
            <a:prstTxWarp prst="textNoShape">
              <a:avLst/>
            </a:prstTxWarp>
          </a:bodyPr>
          <a:lstStyle>
            <a:lvl1pPr algn="r">
              <a:defRPr sz="1200">
                <a:latin typeface="Georgia" panose="02040502050405020303" pitchFamily="18" charset="0"/>
              </a:defRPr>
            </a:lvl1pPr>
          </a:lstStyle>
          <a:p>
            <a:fld id="{138C7FCB-812A-4EB6-B986-933BD3598655}" type="datetime1">
              <a:rPr lang="en-US" altLang="en-US"/>
              <a:pPr/>
              <a:t>4/18/2023</a:t>
            </a:fld>
            <a:endParaRPr lang="en-US" altLang="en-US"/>
          </a:p>
        </p:txBody>
      </p:sp>
      <p:sp>
        <p:nvSpPr>
          <p:cNvPr id="4" name="Footer Placeholder 3">
            <a:extLst>
              <a:ext uri="{FF2B5EF4-FFF2-40B4-BE49-F238E27FC236}">
                <a16:creationId xmlns:a16="http://schemas.microsoft.com/office/drawing/2014/main" id="{A4AABF24-3602-46D0-8395-1BF2C32111CD}"/>
              </a:ext>
            </a:extLst>
          </p:cNvPr>
          <p:cNvSpPr>
            <a:spLocks noGrp="1"/>
          </p:cNvSpPr>
          <p:nvPr>
            <p:ph type="ftr" sz="quarter" idx="2"/>
          </p:nvPr>
        </p:nvSpPr>
        <p:spPr>
          <a:xfrm>
            <a:off x="0" y="8818563"/>
            <a:ext cx="3032125" cy="463550"/>
          </a:xfrm>
          <a:prstGeom prst="rect">
            <a:avLst/>
          </a:prstGeom>
        </p:spPr>
        <p:txBody>
          <a:bodyPr vert="horz" wrap="square" lIns="91440" tIns="45720" rIns="91440" bIns="45720" numCol="1" anchor="b"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5" name="Slide Number Placeholder 4">
            <a:extLst>
              <a:ext uri="{FF2B5EF4-FFF2-40B4-BE49-F238E27FC236}">
                <a16:creationId xmlns:a16="http://schemas.microsoft.com/office/drawing/2014/main" id="{E29D6A25-36D9-4756-9571-3A1611A0D812}"/>
              </a:ext>
            </a:extLst>
          </p:cNvPr>
          <p:cNvSpPr>
            <a:spLocks noGrp="1"/>
          </p:cNvSpPr>
          <p:nvPr>
            <p:ph type="sldNum" sz="quarter" idx="3"/>
          </p:nvPr>
        </p:nvSpPr>
        <p:spPr>
          <a:xfrm>
            <a:off x="3963988" y="8818563"/>
            <a:ext cx="3032125" cy="463550"/>
          </a:xfrm>
          <a:prstGeom prst="rect">
            <a:avLst/>
          </a:prstGeom>
        </p:spPr>
        <p:txBody>
          <a:bodyPr vert="horz" wrap="square" lIns="91440" tIns="45720" rIns="91440" bIns="45720" numCol="1" anchor="b" anchorCtr="0" compatLnSpc="1">
            <a:prstTxWarp prst="textNoShape">
              <a:avLst/>
            </a:prstTxWarp>
          </a:bodyPr>
          <a:lstStyle>
            <a:lvl1pPr algn="r">
              <a:defRPr sz="1200">
                <a:latin typeface="Georgia" panose="02040502050405020303" pitchFamily="18" charset="0"/>
              </a:defRPr>
            </a:lvl1pPr>
          </a:lstStyle>
          <a:p>
            <a:fld id="{6AEB59D8-8F5C-43A3-A9E6-58582AE17AAF}"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5B6441-72FB-4355-8889-62611A6CCCA1}"/>
              </a:ext>
            </a:extLst>
          </p:cNvPr>
          <p:cNvSpPr>
            <a:spLocks noGrp="1"/>
          </p:cNvSpPr>
          <p:nvPr>
            <p:ph type="hdr" sz="quarter"/>
          </p:nvPr>
        </p:nvSpPr>
        <p:spPr>
          <a:xfrm>
            <a:off x="0" y="0"/>
            <a:ext cx="3032125" cy="463550"/>
          </a:xfrm>
          <a:prstGeom prst="rect">
            <a:avLst/>
          </a:prstGeom>
        </p:spPr>
        <p:txBody>
          <a:bodyPr vert="horz" wrap="square" lIns="93031" tIns="46516" rIns="93031" bIns="46516" numCol="1" anchor="t"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3" name="Date Placeholder 2">
            <a:extLst>
              <a:ext uri="{FF2B5EF4-FFF2-40B4-BE49-F238E27FC236}">
                <a16:creationId xmlns:a16="http://schemas.microsoft.com/office/drawing/2014/main" id="{F806425F-EB00-41BF-A84E-A8E63F9C20C2}"/>
              </a:ext>
            </a:extLst>
          </p:cNvPr>
          <p:cNvSpPr>
            <a:spLocks noGrp="1"/>
          </p:cNvSpPr>
          <p:nvPr>
            <p:ph type="dt" idx="1"/>
          </p:nvPr>
        </p:nvSpPr>
        <p:spPr>
          <a:xfrm>
            <a:off x="3963988" y="0"/>
            <a:ext cx="3032125" cy="463550"/>
          </a:xfrm>
          <a:prstGeom prst="rect">
            <a:avLst/>
          </a:prstGeom>
        </p:spPr>
        <p:txBody>
          <a:bodyPr vert="horz" wrap="square" lIns="93031" tIns="46516" rIns="93031" bIns="46516" numCol="1" anchor="t" anchorCtr="0" compatLnSpc="1">
            <a:prstTxWarp prst="textNoShape">
              <a:avLst/>
            </a:prstTxWarp>
          </a:bodyPr>
          <a:lstStyle>
            <a:lvl1pPr algn="r">
              <a:defRPr sz="1200">
                <a:latin typeface="Georgia" panose="02040502050405020303" pitchFamily="18" charset="0"/>
              </a:defRPr>
            </a:lvl1pPr>
          </a:lstStyle>
          <a:p>
            <a:fld id="{6122B5BE-481E-40CB-99D4-63EF4C679B53}" type="datetime1">
              <a:rPr lang="en-US" altLang="en-US"/>
              <a:pPr/>
              <a:t>4/18/2023</a:t>
            </a:fld>
            <a:endParaRPr lang="en-US" altLang="en-US"/>
          </a:p>
        </p:txBody>
      </p:sp>
      <p:sp>
        <p:nvSpPr>
          <p:cNvPr id="4" name="Slide Image Placeholder 3">
            <a:extLst>
              <a:ext uri="{FF2B5EF4-FFF2-40B4-BE49-F238E27FC236}">
                <a16:creationId xmlns:a16="http://schemas.microsoft.com/office/drawing/2014/main" id="{77B71FF9-A5C6-4B48-809B-64034788F3A6}"/>
              </a:ext>
            </a:extLst>
          </p:cNvPr>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wrap="square" lIns="93031" tIns="46516" rIns="93031" bIns="46516" numCol="1" anchor="ctr" anchorCtr="0" compatLnSpc="1">
            <a:prstTxWarp prst="textNoShape">
              <a:avLst/>
            </a:prstTxWarp>
          </a:bodyPr>
          <a:lstStyle/>
          <a:p>
            <a:pPr lvl="0"/>
            <a:endParaRPr lang="en-US" noProof="0"/>
          </a:p>
        </p:txBody>
      </p:sp>
      <p:sp>
        <p:nvSpPr>
          <p:cNvPr id="5" name="Notes Placeholder 4">
            <a:extLst>
              <a:ext uri="{FF2B5EF4-FFF2-40B4-BE49-F238E27FC236}">
                <a16:creationId xmlns:a16="http://schemas.microsoft.com/office/drawing/2014/main" id="{8BD2C915-3A68-4C42-9BB3-2277CEE52037}"/>
              </a:ext>
            </a:extLst>
          </p:cNvPr>
          <p:cNvSpPr>
            <a:spLocks noGrp="1"/>
          </p:cNvSpPr>
          <p:nvPr>
            <p:ph type="body" sz="quarter" idx="3"/>
          </p:nvPr>
        </p:nvSpPr>
        <p:spPr>
          <a:xfrm>
            <a:off x="700088" y="4410075"/>
            <a:ext cx="5597525" cy="4176713"/>
          </a:xfrm>
          <a:prstGeom prst="rect">
            <a:avLst/>
          </a:prstGeom>
        </p:spPr>
        <p:txBody>
          <a:bodyPr vert="horz" wrap="square" lIns="93031" tIns="46516" rIns="93031" bIns="46516"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D4BA3A5-4281-42D5-B473-25B98E6FFFD5}"/>
              </a:ext>
            </a:extLst>
          </p:cNvPr>
          <p:cNvSpPr>
            <a:spLocks noGrp="1"/>
          </p:cNvSpPr>
          <p:nvPr>
            <p:ph type="ftr" sz="quarter" idx="4"/>
          </p:nvPr>
        </p:nvSpPr>
        <p:spPr>
          <a:xfrm>
            <a:off x="0" y="8818563"/>
            <a:ext cx="3032125" cy="463550"/>
          </a:xfrm>
          <a:prstGeom prst="rect">
            <a:avLst/>
          </a:prstGeom>
        </p:spPr>
        <p:txBody>
          <a:bodyPr vert="horz" wrap="square" lIns="93031" tIns="46516" rIns="93031" bIns="46516" numCol="1" anchor="b"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7" name="Slide Number Placeholder 6">
            <a:extLst>
              <a:ext uri="{FF2B5EF4-FFF2-40B4-BE49-F238E27FC236}">
                <a16:creationId xmlns:a16="http://schemas.microsoft.com/office/drawing/2014/main" id="{43BCA094-651D-4C77-899C-7D9BED509B2B}"/>
              </a:ext>
            </a:extLst>
          </p:cNvPr>
          <p:cNvSpPr>
            <a:spLocks noGrp="1"/>
          </p:cNvSpPr>
          <p:nvPr>
            <p:ph type="sldNum" sz="quarter" idx="5"/>
          </p:nvPr>
        </p:nvSpPr>
        <p:spPr>
          <a:xfrm>
            <a:off x="3963988" y="8818563"/>
            <a:ext cx="3032125" cy="463550"/>
          </a:xfrm>
          <a:prstGeom prst="rect">
            <a:avLst/>
          </a:prstGeom>
        </p:spPr>
        <p:txBody>
          <a:bodyPr vert="horz" wrap="square" lIns="93031" tIns="46516" rIns="93031" bIns="46516" numCol="1" anchor="b" anchorCtr="0" compatLnSpc="1">
            <a:prstTxWarp prst="textNoShape">
              <a:avLst/>
            </a:prstTxWarp>
          </a:bodyPr>
          <a:lstStyle>
            <a:lvl1pPr algn="r">
              <a:defRPr sz="1200">
                <a:latin typeface="Georgia" panose="02040502050405020303" pitchFamily="18" charset="0"/>
              </a:defRPr>
            </a:lvl1pPr>
          </a:lstStyle>
          <a:p>
            <a:fld id="{E0A7CB9A-DFE6-42C4-8E96-BF34CEE31811}"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Georgia"/>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Georgia"/>
        <a:ea typeface="ヒラギノ角ゴ Pro W3"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Georgia"/>
        <a:ea typeface="ＭＳ Ｐゴシック" charset="-128"/>
        <a:cs typeface="ＭＳ Ｐゴシック" charset="-128"/>
      </a:defRPr>
    </a:lvl3pPr>
    <a:lvl4pPr marL="1371600" algn="l" rtl="0" eaLnBrk="0" fontAlgn="base" hangingPunct="0">
      <a:spcBef>
        <a:spcPct val="30000"/>
      </a:spcBef>
      <a:spcAft>
        <a:spcPct val="0"/>
      </a:spcAft>
      <a:defRPr sz="1200" kern="1200">
        <a:solidFill>
          <a:schemeClr val="tx1"/>
        </a:solidFill>
        <a:latin typeface="Georgia"/>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Georgia"/>
        <a:ea typeface="ヒラギノ角ゴ Pro W3" charset="-128"/>
        <a:cs typeface="ヒラギノ角ゴ Pro W3"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4CBE7A5-9770-4B30-88E8-D224CD100C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FF230E8-EB15-4503-AE32-F6C9E2804A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1" dirty="0">
              <a:latin typeface="Georgia" panose="02040502050405020303" pitchFamily="18" charset="0"/>
              <a:ea typeface="ヒラギノ角ゴ Pro W3" pitchFamily="1" charset="-128"/>
            </a:endParaRPr>
          </a:p>
        </p:txBody>
      </p:sp>
      <p:sp>
        <p:nvSpPr>
          <p:cNvPr id="7172" name="Slide Number Placeholder 3">
            <a:extLst>
              <a:ext uri="{FF2B5EF4-FFF2-40B4-BE49-F238E27FC236}">
                <a16:creationId xmlns:a16="http://schemas.microsoft.com/office/drawing/2014/main" id="{95C19F37-F804-4164-814A-9A3CDBDDE9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eaLnBrk="1" hangingPunct="1"/>
            <a:fld id="{357DCA28-C158-4CA4-B457-7AF9D4759B35}" type="slidenum">
              <a:rPr lang="en-US" altLang="en-US" sz="1200">
                <a:latin typeface="Georgia" panose="02040502050405020303" pitchFamily="18" charset="0"/>
              </a:rPr>
              <a:pPr eaLnBrk="1" hangingPunct="1"/>
              <a:t>1</a:t>
            </a:fld>
            <a:endParaRPr lang="en-US" altLang="en-US" sz="1200">
              <a:latin typeface="Georgia" panose="02040502050405020303"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RFAs, you will find the calendar for all services and cycles. </a:t>
            </a:r>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21</a:t>
            </a:fld>
            <a:endParaRPr lang="en-US" altLang="en-US"/>
          </a:p>
        </p:txBody>
      </p:sp>
    </p:spTree>
    <p:extLst>
      <p:ext uri="{BB962C8B-B14F-4D97-AF65-F5344CB8AC3E}">
        <p14:creationId xmlns:p14="http://schemas.microsoft.com/office/powerpoint/2010/main" val="2761609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22</a:t>
            </a:fld>
            <a:endParaRPr lang="en-US" altLang="en-US"/>
          </a:p>
        </p:txBody>
      </p:sp>
    </p:spTree>
    <p:extLst>
      <p:ext uri="{BB962C8B-B14F-4D97-AF65-F5344CB8AC3E}">
        <p14:creationId xmlns:p14="http://schemas.microsoft.com/office/powerpoint/2010/main" val="1960489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23</a:t>
            </a:fld>
            <a:endParaRPr lang="en-US" altLang="en-US"/>
          </a:p>
        </p:txBody>
      </p:sp>
    </p:spTree>
    <p:extLst>
      <p:ext uri="{BB962C8B-B14F-4D97-AF65-F5344CB8AC3E}">
        <p14:creationId xmlns:p14="http://schemas.microsoft.com/office/powerpoint/2010/main" val="381443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reorganizational goals for creating the Pain Opioid Actively Managed Portfolio are to </a:t>
            </a:r>
          </a:p>
          <a:p>
            <a:r>
              <a:rPr lang="en-US" sz="1200" b="1" dirty="0">
                <a:solidFill>
                  <a:srgbClr val="173E7A"/>
                </a:solidFill>
              </a:rPr>
              <a:t>Proactively interact with relevant VA clinical/operations and NIH/DoD/other funder contacts </a:t>
            </a:r>
          </a:p>
          <a:p>
            <a:r>
              <a:rPr lang="en-US" sz="1200" b="1" dirty="0">
                <a:solidFill>
                  <a:srgbClr val="173E7A"/>
                </a:solidFill>
              </a:rPr>
              <a:t>Ensure that ORD is not funding the same work as clinical/operations partners </a:t>
            </a:r>
          </a:p>
          <a:p>
            <a:r>
              <a:rPr lang="en-US" sz="1200" b="1" dirty="0">
                <a:solidFill>
                  <a:srgbClr val="173E7A"/>
                </a:solidFill>
              </a:rPr>
              <a:t>Proactive management of the portfolio community, including bringing together researchers and/or other stakeholders to accomplish goals </a:t>
            </a:r>
          </a:p>
          <a:p>
            <a:r>
              <a:rPr lang="en-US" sz="1200" b="1" dirty="0">
                <a:solidFill>
                  <a:srgbClr val="173E7A"/>
                </a:solidFill>
              </a:rPr>
              <a:t>The ability to stand up agile funding mechanisms when required</a:t>
            </a:r>
          </a:p>
          <a:p>
            <a:r>
              <a:rPr lang="en-US" sz="1200" b="1" dirty="0">
                <a:solidFill>
                  <a:srgbClr val="173E7A"/>
                </a:solidFill>
              </a:rPr>
              <a:t>As part of the reorganization, we are attempting several different ways of establishing the </a:t>
            </a:r>
            <a:r>
              <a:rPr lang="en-US" dirty="0"/>
              <a:t>Actively Managed Portfolios. We are using a rotational leadership model to establish this ORD-wide research portfolio so that it includes all 4 services. </a:t>
            </a:r>
            <a:r>
              <a:rPr lang="en-US" b="1" dirty="0">
                <a:latin typeface="Georgia" panose="02040502050405020303" pitchFamily="18" charset="0"/>
                <a:ea typeface="ヒラギノ角ゴ Pro W3" pitchFamily="1" charset="-128"/>
              </a:rPr>
              <a:t>T</a:t>
            </a:r>
            <a:r>
              <a:rPr lang="en-US" altLang="en-US" b="1" dirty="0">
                <a:latin typeface="Georgia" panose="02040502050405020303" pitchFamily="18" charset="0"/>
                <a:ea typeface="ヒラギノ角ゴ Pro W3" pitchFamily="1" charset="-128"/>
              </a:rPr>
              <a:t>he Pain Opioid AMP Scientific Program Managers Audrey Kusiak from RR&amp;D, Carol Fowler from BLR&amp;D, </a:t>
            </a:r>
            <a:r>
              <a:rPr lang="sv-SE" altLang="en-US" b="1" dirty="0">
                <a:latin typeface="Georgia" panose="02040502050405020303" pitchFamily="18" charset="0"/>
                <a:ea typeface="ヒラギノ角ゴ Pro W3" pitchFamily="1" charset="-128"/>
              </a:rPr>
              <a:t>Jayanthi Sankar from CSR&amp;D</a:t>
            </a:r>
            <a:r>
              <a:rPr lang="en-US" altLang="en-US" b="1" dirty="0">
                <a:latin typeface="Georgia" panose="02040502050405020303" pitchFamily="18" charset="0"/>
                <a:ea typeface="ヒラギノ角ゴ Pro W3" pitchFamily="1" charset="-128"/>
              </a:rPr>
              <a:t>, and Cathie Plouzek from HSR&amp;D. </a:t>
            </a:r>
            <a:endParaRPr lang="en-US" dirty="0"/>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2</a:t>
            </a:fld>
            <a:endParaRPr lang="en-US" altLang="en-US"/>
          </a:p>
        </p:txBody>
      </p:sp>
    </p:spTree>
    <p:extLst>
      <p:ext uri="{BB962C8B-B14F-4D97-AF65-F5344CB8AC3E}">
        <p14:creationId xmlns:p14="http://schemas.microsoft.com/office/powerpoint/2010/main" val="12022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For each of the actively managed portfolios, a purview has to be established to determine the areas of research of interest. The Pain Opioid AMP purview includes: </a:t>
            </a:r>
          </a:p>
          <a:p>
            <a:pPr marL="342900" marR="0" lvl="0" indent="-342900" fontAlgn="base">
              <a:spcBef>
                <a:spcPts val="1200"/>
              </a:spcBef>
              <a:spcAft>
                <a:spcPts val="0"/>
              </a:spcAft>
              <a:buFont typeface="+mj-lt"/>
              <a:buAutoNum type="arabicPeriod"/>
              <a:tabLst>
                <a:tab pos="457200" algn="l"/>
              </a:tabLst>
            </a:pPr>
            <a:r>
              <a:rPr lang="en-US" sz="1200" b="1" dirty="0">
                <a:effectLst/>
                <a:latin typeface="Arial" panose="020B0604020202020204" pitchFamily="34" charset="0"/>
                <a:ea typeface="Times New Roman" panose="02020603050405020304" pitchFamily="18" charset="0"/>
              </a:rPr>
              <a:t>Clinical studies of the genetic, anatomical, and behavioral basis of algesia (pain), or tolerance, addiction, opioid metabolism, and tapering of opioid medication in acute and chronic painful conditions.  </a:t>
            </a:r>
            <a:endParaRPr lang="en-US" sz="1200" b="1"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spcAft>
                <a:spcPts val="0"/>
              </a:spcAft>
              <a:buFont typeface="+mj-lt"/>
              <a:buAutoNum type="arabicPeriod" startAt="2"/>
              <a:tabLst>
                <a:tab pos="457200" algn="l"/>
              </a:tabLst>
            </a:pPr>
            <a:r>
              <a:rPr lang="en-US" sz="1200" b="1" dirty="0">
                <a:effectLst/>
                <a:latin typeface="Arial" panose="020B0604020202020204" pitchFamily="34" charset="0"/>
                <a:ea typeface="Times New Roman" panose="02020603050405020304" pitchFamily="18" charset="0"/>
              </a:rPr>
              <a:t>Clinical treatments emphasizing non-opioid medications and complementary and integrative approaches. </a:t>
            </a:r>
            <a:endParaRPr lang="en-US" sz="1200" b="1"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spcAft>
                <a:spcPts val="0"/>
              </a:spcAft>
              <a:buFont typeface="+mj-lt"/>
              <a:buAutoNum type="arabicPeriod" startAt="3"/>
              <a:tabLst>
                <a:tab pos="457200" algn="l"/>
              </a:tabLst>
            </a:pPr>
            <a:r>
              <a:rPr lang="en-US" sz="1200" b="1" dirty="0">
                <a:effectLst/>
                <a:latin typeface="Arial" panose="020B0604020202020204" pitchFamily="34" charset="0"/>
                <a:ea typeface="Times New Roman" panose="02020603050405020304" pitchFamily="18" charset="0"/>
              </a:rPr>
              <a:t>Implementation of treatments and approaches across VAMCs, evaluation of methods to enhance pain services, and evaluation of the quality and safety of pain care. </a:t>
            </a:r>
            <a:endParaRPr lang="en-US" sz="1200" b="1"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spcAft>
                <a:spcPts val="0"/>
              </a:spcAft>
              <a:buFont typeface="+mj-lt"/>
              <a:buAutoNum type="arabicPeriod" startAt="4"/>
              <a:tabLst>
                <a:tab pos="457200" algn="l"/>
              </a:tabLst>
            </a:pPr>
            <a:r>
              <a:rPr lang="en-US" sz="1200" b="1" dirty="0">
                <a:effectLst/>
                <a:latin typeface="Arial" panose="020B0604020202020204" pitchFamily="34" charset="0"/>
                <a:ea typeface="Times New Roman" panose="02020603050405020304" pitchFamily="18" charset="0"/>
              </a:rPr>
              <a:t>Preclinical development and translation of non-opioid therapies; and the accompanying anatomical, molecular, biochemical, behavioral, and genetic mechanism(s).</a:t>
            </a:r>
            <a:endParaRPr lang="en-US" sz="1200" b="1"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7</a:t>
            </a:fld>
            <a:endParaRPr lang="en-US" altLang="en-US"/>
          </a:p>
        </p:txBody>
      </p:sp>
    </p:spTree>
    <p:extLst>
      <p:ext uri="{BB962C8B-B14F-4D97-AF65-F5344CB8AC3E}">
        <p14:creationId xmlns:p14="http://schemas.microsoft.com/office/powerpoint/2010/main" val="2231086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fontAlgn="base">
              <a:spcBef>
                <a:spcPts val="1200"/>
              </a:spcBef>
              <a:spcAft>
                <a:spcPts val="0"/>
              </a:spcAft>
              <a:buFont typeface="+mj-lt"/>
              <a:buAutoNum type="arabicPeriod" startAt="5"/>
              <a:tabLst>
                <a:tab pos="457200" algn="l"/>
              </a:tabLst>
            </a:pPr>
            <a:r>
              <a:rPr lang="en-US" sz="1200" b="1" dirty="0">
                <a:effectLst/>
                <a:latin typeface="Arial" panose="020B0604020202020204" pitchFamily="34" charset="0"/>
                <a:ea typeface="Times New Roman" panose="02020603050405020304" pitchFamily="18" charset="0"/>
              </a:rPr>
              <a:t>Studies identifying therapeutic targets for algesia (pain), tolerance and/or addiction to opioid medication in acute and chronic painful conditions,</a:t>
            </a:r>
          </a:p>
          <a:p>
            <a:pPr marL="342900" marR="0" lvl="0" indent="-342900" fontAlgn="base">
              <a:spcBef>
                <a:spcPts val="1200"/>
              </a:spcBef>
              <a:spcAft>
                <a:spcPts val="0"/>
              </a:spcAft>
              <a:buFont typeface="+mj-lt"/>
              <a:buAutoNum type="arabicPeriod" startAt="5"/>
              <a:tabLst>
                <a:tab pos="457200" algn="l"/>
              </a:tabLst>
            </a:pPr>
            <a:r>
              <a:rPr lang="en-US" sz="1200" b="1" dirty="0">
                <a:effectLst/>
                <a:latin typeface="Arial" panose="020B0604020202020204" pitchFamily="34" charset="0"/>
                <a:ea typeface="Times New Roman" panose="02020603050405020304" pitchFamily="18" charset="0"/>
              </a:rPr>
              <a:t>Interventional and observational research of interventions to improve outcomes in opioid use disorder, including new models for OUD care, medication and behavioral therapy for OUD, use of overdose rescue medication.  </a:t>
            </a:r>
            <a:endParaRPr lang="en-US" sz="1200" b="1"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spcAft>
                <a:spcPts val="0"/>
              </a:spcAft>
              <a:buFont typeface="+mj-lt"/>
              <a:buAutoNum type="arabicPeriod" startAt="7"/>
              <a:tabLst>
                <a:tab pos="457200" algn="l"/>
              </a:tabLst>
            </a:pPr>
            <a:r>
              <a:rPr lang="en-US" sz="1200" b="1" dirty="0">
                <a:effectLst/>
                <a:latin typeface="Arial" panose="020B0604020202020204" pitchFamily="34" charset="0"/>
                <a:ea typeface="Times New Roman" panose="02020603050405020304" pitchFamily="18" charset="0"/>
              </a:rPr>
              <a:t>Examination of pharmacology, pharmacotherapeutics, pharmacogenomics, and phenotype as well as the use of functional outcomes (e.g., correlating subjective pain measures with objective measures of function such as ADL, gait kinetics and kinematics, range of motion, and QoL or activity measures, etc.) </a:t>
            </a:r>
            <a:endParaRPr lang="en-US" dirty="0"/>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8</a:t>
            </a:fld>
            <a:endParaRPr lang="en-US" altLang="en-US"/>
          </a:p>
        </p:txBody>
      </p:sp>
    </p:spTree>
    <p:extLst>
      <p:ext uri="{BB962C8B-B14F-4D97-AF65-F5344CB8AC3E}">
        <p14:creationId xmlns:p14="http://schemas.microsoft.com/office/powerpoint/2010/main" val="1422144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primary objectives of the actively managed portfolio is to solicited new research. The Pain Opioid AMP team has developed 2 broad RFA and a companion pre-application for the field. We plan to release targeted RFAs next fiscal year. </a:t>
            </a:r>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16</a:t>
            </a:fld>
            <a:endParaRPr lang="en-US" altLang="en-US"/>
          </a:p>
        </p:txBody>
      </p:sp>
    </p:spTree>
    <p:extLst>
      <p:ext uri="{BB962C8B-B14F-4D97-AF65-F5344CB8AC3E}">
        <p14:creationId xmlns:p14="http://schemas.microsoft.com/office/powerpoint/2010/main" val="967052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 the Parent RFA </a:t>
            </a:r>
          </a:p>
          <a:p>
            <a:pPr marL="0" marR="0">
              <a:spcBef>
                <a:spcPts val="0"/>
              </a:spcBef>
              <a:spcAft>
                <a:spcPts val="0"/>
              </a:spcAft>
            </a:pPr>
            <a:r>
              <a:rPr lang="en-US" sz="1200" b="1" spc="0" dirty="0">
                <a:solidFill>
                  <a:srgbClr val="173E7A"/>
                </a:solidFill>
                <a:effectLst/>
                <a:latin typeface="Arial" panose="020B0604020202020204" pitchFamily="34" charset="0"/>
                <a:ea typeface="Calibri" panose="020F0502020204030204" pitchFamily="34" charset="0"/>
              </a:rPr>
              <a:t>PD/PIs may request funding for a maximum of four (4) years, based on the total project maximum amount outlined below. </a:t>
            </a:r>
          </a:p>
          <a:p>
            <a:pPr marL="0" marR="0">
              <a:spcBef>
                <a:spcPts val="0"/>
              </a:spcBef>
              <a:spcAft>
                <a:spcPts val="0"/>
              </a:spcAft>
            </a:pPr>
            <a:r>
              <a:rPr lang="en-US" sz="1200" b="1" spc="0" dirty="0">
                <a:solidFill>
                  <a:srgbClr val="173E7A"/>
                </a:solidFill>
                <a:effectLst/>
                <a:latin typeface="Arial" panose="020B0604020202020204" pitchFamily="34" charset="0"/>
                <a:ea typeface="Calibri" panose="020F0502020204030204" pitchFamily="34" charset="0"/>
              </a:rPr>
              <a:t>There is no annual budget cap; thus, variable funding may be utilized as long as the overall budget cap (based on years requested) is maintained. </a:t>
            </a:r>
          </a:p>
          <a:p>
            <a:pPr marL="0" marR="0">
              <a:spcBef>
                <a:spcPts val="0"/>
              </a:spcBef>
              <a:spcAft>
                <a:spcPts val="0"/>
              </a:spcAft>
            </a:pPr>
            <a:r>
              <a:rPr lang="en-US" sz="1200" b="1" spc="0" dirty="0">
                <a:solidFill>
                  <a:srgbClr val="173E7A"/>
                </a:solidFill>
                <a:effectLst/>
                <a:latin typeface="Arial" panose="020B0604020202020204" pitchFamily="34" charset="0"/>
                <a:ea typeface="Calibri" panose="020F0502020204030204" pitchFamily="34" charset="0"/>
              </a:rPr>
              <a:t>The salary for all personnel, including the contact PD/PI is included in this cap. </a:t>
            </a:r>
            <a:endParaRPr lang="en-US" sz="1200" b="1" spc="15" dirty="0">
              <a:solidFill>
                <a:srgbClr val="173E7A"/>
              </a:solidFill>
              <a:effectLst/>
              <a:latin typeface="Arial" panose="020B0604020202020204" pitchFamily="34" charset="0"/>
              <a:ea typeface="Calibri" panose="020F0502020204030204" pitchFamily="34" charset="0"/>
            </a:endParaRPr>
          </a:p>
          <a:p>
            <a:pPr marL="457200" marR="0">
              <a:spcBef>
                <a:spcPts val="0"/>
              </a:spcBef>
              <a:spcAft>
                <a:spcPts val="0"/>
              </a:spcAft>
            </a:pPr>
            <a:r>
              <a:rPr lang="en-US" sz="1200" b="1" spc="0" dirty="0">
                <a:solidFill>
                  <a:srgbClr val="173E7A"/>
                </a:solidFill>
                <a:effectLst/>
                <a:latin typeface="Arial" panose="020B0604020202020204" pitchFamily="34" charset="0"/>
                <a:ea typeface="Calibri" panose="020F0502020204030204" pitchFamily="34" charset="0"/>
              </a:rPr>
              <a:t>	</a:t>
            </a:r>
            <a:r>
              <a:rPr lang="en-US" sz="1200" b="1" dirty="0">
                <a:solidFill>
                  <a:srgbClr val="173E7A"/>
                </a:solidFill>
              </a:rPr>
              <a:t>1 year = $300,000 max</a:t>
            </a:r>
          </a:p>
          <a:p>
            <a:pPr marL="457200" marR="0">
              <a:spcBef>
                <a:spcPts val="0"/>
              </a:spcBef>
              <a:spcAft>
                <a:spcPts val="0"/>
              </a:spcAft>
            </a:pPr>
            <a:r>
              <a:rPr lang="en-US" sz="1200" b="1" dirty="0">
                <a:solidFill>
                  <a:srgbClr val="173E7A"/>
                </a:solidFill>
              </a:rPr>
              <a:t>	2 years = $600,000 max</a:t>
            </a:r>
          </a:p>
          <a:p>
            <a:pPr marL="457200" marR="0">
              <a:spcBef>
                <a:spcPts val="0"/>
              </a:spcBef>
              <a:spcAft>
                <a:spcPts val="0"/>
              </a:spcAft>
            </a:pPr>
            <a:r>
              <a:rPr lang="en-US" sz="1200" b="1" dirty="0">
                <a:solidFill>
                  <a:srgbClr val="173E7A"/>
                </a:solidFill>
              </a:rPr>
              <a:t>	3 years = $900,000 max</a:t>
            </a:r>
          </a:p>
          <a:p>
            <a:r>
              <a:rPr lang="en-US" sz="1200" b="1" dirty="0">
                <a:solidFill>
                  <a:srgbClr val="173E7A"/>
                </a:solidFill>
              </a:rPr>
              <a:t>	4 years = $1,200,000 max</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17</a:t>
            </a:fld>
            <a:endParaRPr lang="en-US" altLang="en-US"/>
          </a:p>
        </p:txBody>
      </p:sp>
    </p:spTree>
    <p:extLst>
      <p:ext uri="{BB962C8B-B14F-4D97-AF65-F5344CB8AC3E}">
        <p14:creationId xmlns:p14="http://schemas.microsoft.com/office/powerpoint/2010/main" val="2412516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 Clinical trial RFA has a budget cap limited by the number of sites and duration. A single site project may be up to 4 years and the budget cap is $600K at 2 years. $900K at 3 years and $1.2M at 4 years.</a:t>
            </a:r>
            <a:br>
              <a:rPr lang="en-US" b="1" dirty="0"/>
            </a:br>
            <a:r>
              <a:rPr lang="en-US" b="1" dirty="0"/>
              <a:t>For multiple site projects may be up to 5 years: The 2 year budget is similar at $600K but 3 years the budget cap is $1,125,000. For 4or 5 years, the cap is $1.5 M. There is an additional $100K per site per year for each additional site. </a:t>
            </a:r>
          </a:p>
          <a:p>
            <a:endParaRPr lang="en-US" dirty="0"/>
          </a:p>
          <a:p>
            <a:endParaRPr lang="en-US" dirty="0"/>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18</a:t>
            </a:fld>
            <a:endParaRPr lang="en-US" altLang="en-US"/>
          </a:p>
        </p:txBody>
      </p:sp>
    </p:spTree>
    <p:extLst>
      <p:ext uri="{BB962C8B-B14F-4D97-AF65-F5344CB8AC3E}">
        <p14:creationId xmlns:p14="http://schemas.microsoft.com/office/powerpoint/2010/main" val="723464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There are some notable sections in the </a:t>
            </a:r>
            <a:r>
              <a:rPr lang="en-US" sz="1800" b="1" dirty="0">
                <a:solidFill>
                  <a:srgbClr val="000000"/>
                </a:solidFill>
                <a:effectLst/>
                <a:latin typeface="Calibri" panose="020F0502020204030204" pitchFamily="34" charset="0"/>
                <a:ea typeface="Calibri" panose="020F0502020204030204" pitchFamily="34" charset="0"/>
              </a:rPr>
              <a:t>RFAs. The first is Veteran Engagement. Projects are required to have a Veteran Engagement Plan and we anticipate that applicants will seek input from patients and Veterans in designing their studies.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Arial" panose="020B0604020202020204" pitchFamily="34" charset="0"/>
              <a:buChar char="•"/>
              <a:tabLst>
                <a:tab pos="457200" algn="l"/>
              </a:tabLs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Most research benefits from engaging Veterans at all stages of the research process – study design, development, study recruitment, research, dissemination, and implementation. </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Veterans and their caregivers can provide important insights into what outcomes matter most and the feasibility and acceptance of proposed interventions and study designs.</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Options for obtaining input include interaction with Veteran engagement panels or Veteran advisory groups as well as including Veterans on the research team.</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dirty="0"/>
              <a:t>Please review the Cyberseminar that is linked on the slides and the Veteran engagement toolkit for helpful advice on Veteran engagement. </a:t>
            </a:r>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19</a:t>
            </a:fld>
            <a:endParaRPr lang="en-US" altLang="en-US"/>
          </a:p>
        </p:txBody>
      </p:sp>
    </p:spTree>
    <p:extLst>
      <p:ext uri="{BB962C8B-B14F-4D97-AF65-F5344CB8AC3E}">
        <p14:creationId xmlns:p14="http://schemas.microsoft.com/office/powerpoint/2010/main" val="2549435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a:t>Implementation and Dissemination HSR&amp;D wants the research that they fund improve</a:t>
            </a:r>
            <a:r>
              <a:rPr lang="en-US" b="1" baseline="0" dirty="0"/>
              <a:t> the lives of the Veterans that we serve. But i</a:t>
            </a:r>
            <a:r>
              <a:rPr lang="en-US" b="1" dirty="0"/>
              <a:t>f an HSRD-derived intervention doesn’t get implemented, then have</a:t>
            </a:r>
            <a:r>
              <a:rPr lang="en-US" b="1" baseline="0" dirty="0"/>
              <a:t> we reached that goal? We want your studies to make an impact. If your plan is to just d</a:t>
            </a:r>
            <a:r>
              <a:rPr lang="en-US" b="1" dirty="0"/>
              <a:t>isseminate</a:t>
            </a:r>
            <a:r>
              <a:rPr lang="en-US" b="1" baseline="0" dirty="0"/>
              <a:t> your results </a:t>
            </a:r>
            <a:r>
              <a:rPr lang="en-US" b="1" dirty="0"/>
              <a:t>in manuscripts and to partners, that is insufficient. We are looking for applications</a:t>
            </a:r>
            <a:r>
              <a:rPr lang="en-US" b="1" baseline="0" dirty="0"/>
              <a:t> that </a:t>
            </a:r>
            <a:r>
              <a:rPr lang="en-US" b="1" dirty="0"/>
              <a:t>explicitly discuss what the </a:t>
            </a:r>
            <a:r>
              <a:rPr lang="en-US" sz="1400" b="1" dirty="0"/>
              <a:t>next steps </a:t>
            </a:r>
            <a:r>
              <a:rPr lang="en-US" b="1" dirty="0"/>
              <a:t>are after project is completed. What is the path to making a difference in VA care?</a:t>
            </a:r>
          </a:p>
          <a:p>
            <a:r>
              <a:rPr lang="en-US" sz="1400" b="1" dirty="0"/>
              <a:t>The investigators need to consider who “owns” the problem </a:t>
            </a:r>
            <a:r>
              <a:rPr lang="en-US" b="1" dirty="0"/>
              <a:t>the study is attempting to solve (how will</a:t>
            </a:r>
            <a:r>
              <a:rPr lang="en-US" b="1" baseline="0" dirty="0"/>
              <a:t> the product of the research be sustained without research funds)</a:t>
            </a:r>
            <a:r>
              <a:rPr lang="en-US" sz="1400" b="1" dirty="0"/>
              <a:t>; </a:t>
            </a:r>
            <a:r>
              <a:rPr lang="en-US" b="1" dirty="0"/>
              <a:t>what are the potential barriers to implementation, and how to overcome them. Who will be the partner to implement the project?</a:t>
            </a:r>
          </a:p>
          <a:p>
            <a:r>
              <a:rPr lang="en-US" b="1" dirty="0"/>
              <a:t>We encourage use of hybrid designs,</a:t>
            </a:r>
            <a:r>
              <a:rPr lang="en-US" b="1" baseline="0" dirty="0"/>
              <a:t> s</a:t>
            </a:r>
            <a:r>
              <a:rPr lang="en-US" b="1" dirty="0"/>
              <a:t>tudies of interventions should consider how they can </a:t>
            </a:r>
            <a:r>
              <a:rPr lang="en-US" sz="1400" b="1" dirty="0"/>
              <a:t>collect information relevant to implementatio</a:t>
            </a:r>
            <a:r>
              <a:rPr lang="en-US" b="1" dirty="0"/>
              <a:t>n during the efficacy/effectiveness study .  In addition, we Need to </a:t>
            </a:r>
            <a:r>
              <a:rPr lang="en-US" sz="1400" b="1" dirty="0"/>
              <a:t>compress cycle </a:t>
            </a:r>
            <a:r>
              <a:rPr lang="en-US" b="1" dirty="0"/>
              <a:t>of understanding problem, testing interventions, scaling solutions.  </a:t>
            </a:r>
          </a:p>
          <a:p>
            <a:r>
              <a:rPr lang="en-US" b="1" dirty="0"/>
              <a:t>Letter of Supports provide us with information on the sustainability of the project, whether there is Program Office Support for the project and if the are willing to own the project at the end of the research project. </a:t>
            </a:r>
          </a:p>
          <a:p>
            <a:endParaRPr lang="en-US" b="1" dirty="0"/>
          </a:p>
          <a:p>
            <a:endParaRPr lang="en-US" dirty="0"/>
          </a:p>
          <a:p>
            <a:endParaRPr lang="en-US" dirty="0"/>
          </a:p>
        </p:txBody>
      </p:sp>
      <p:sp>
        <p:nvSpPr>
          <p:cNvPr id="4" name="Slide Number Placeholder 3"/>
          <p:cNvSpPr>
            <a:spLocks noGrp="1"/>
          </p:cNvSpPr>
          <p:nvPr>
            <p:ph type="sldNum" sz="quarter" idx="5"/>
          </p:nvPr>
        </p:nvSpPr>
        <p:spPr/>
        <p:txBody>
          <a:bodyPr/>
          <a:lstStyle/>
          <a:p>
            <a:fld id="{E0A7CB9A-DFE6-42C4-8E96-BF34CEE31811}" type="slidenum">
              <a:rPr lang="en-US" altLang="en-US" smtClean="0"/>
              <a:pPr/>
              <a:t>20</a:t>
            </a:fld>
            <a:endParaRPr lang="en-US" altLang="en-US"/>
          </a:p>
        </p:txBody>
      </p:sp>
    </p:spTree>
    <p:extLst>
      <p:ext uri="{BB962C8B-B14F-4D97-AF65-F5344CB8AC3E}">
        <p14:creationId xmlns:p14="http://schemas.microsoft.com/office/powerpoint/2010/main" val="18188347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Georgia"/>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lumMod val="75000"/>
                  </a:schemeClr>
                </a:solidFill>
                <a:latin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8">
            <a:extLst>
              <a:ext uri="{FF2B5EF4-FFF2-40B4-BE49-F238E27FC236}">
                <a16:creationId xmlns:a16="http://schemas.microsoft.com/office/drawing/2014/main" id="{DFF2A8F0-CCDA-42AE-95B2-83F975F16BF4}"/>
              </a:ext>
            </a:extLst>
          </p:cNvPr>
          <p:cNvSpPr>
            <a:spLocks noGrp="1"/>
          </p:cNvSpPr>
          <p:nvPr>
            <p:ph type="dt" sz="half" idx="10"/>
          </p:nvPr>
        </p:nvSpPr>
        <p:spPr/>
        <p:txBody>
          <a:bodyPr/>
          <a:lstStyle>
            <a:lvl1pPr>
              <a:defRPr/>
            </a:lvl1pPr>
          </a:lstStyle>
          <a:p>
            <a:pPr>
              <a:defRPr/>
            </a:pPr>
            <a:r>
              <a:rPr lang="en-US"/>
              <a:t>DATE</a:t>
            </a:r>
          </a:p>
        </p:txBody>
      </p:sp>
      <p:sp>
        <p:nvSpPr>
          <p:cNvPr id="5" name="Footer Placeholder 9">
            <a:extLst>
              <a:ext uri="{FF2B5EF4-FFF2-40B4-BE49-F238E27FC236}">
                <a16:creationId xmlns:a16="http://schemas.microsoft.com/office/drawing/2014/main" id="{4C6657F9-CC27-4A30-8A4D-9EB637102D02}"/>
              </a:ext>
            </a:extLst>
          </p:cNvPr>
          <p:cNvSpPr>
            <a:spLocks noGrp="1"/>
          </p:cNvSpPr>
          <p:nvPr>
            <p:ph type="ftr" sz="quarter" idx="11"/>
          </p:nvPr>
        </p:nvSpPr>
        <p:spPr/>
        <p:txBody>
          <a:bodyPr/>
          <a:lstStyle>
            <a:lvl1pPr>
              <a:defRPr/>
            </a:lvl1pPr>
          </a:lstStyle>
          <a:p>
            <a:pPr>
              <a:defRPr/>
            </a:pPr>
            <a:r>
              <a:rPr lang="en-US"/>
              <a:t>DOCUMENT TYPE/STATUS</a:t>
            </a:r>
          </a:p>
        </p:txBody>
      </p:sp>
      <p:sp>
        <p:nvSpPr>
          <p:cNvPr id="6" name="Slide Number Placeholder 10">
            <a:extLst>
              <a:ext uri="{FF2B5EF4-FFF2-40B4-BE49-F238E27FC236}">
                <a16:creationId xmlns:a16="http://schemas.microsoft.com/office/drawing/2014/main" id="{073A1550-38D9-4928-BA2F-12DCA43D1562}"/>
              </a:ext>
            </a:extLst>
          </p:cNvPr>
          <p:cNvSpPr>
            <a:spLocks noGrp="1"/>
          </p:cNvSpPr>
          <p:nvPr>
            <p:ph type="sldNum" sz="quarter" idx="12"/>
          </p:nvPr>
        </p:nvSpPr>
        <p:spPr/>
        <p:txBody>
          <a:bodyPr/>
          <a:lstStyle>
            <a:lvl1pPr>
              <a:defRPr/>
            </a:lvl1pPr>
          </a:lstStyle>
          <a:p>
            <a:fld id="{B11F6A4B-2AA0-4A2D-802E-FBDD3120BD32}" type="slidenum">
              <a:rPr lang="en-US" altLang="en-US"/>
              <a:pPr/>
              <a:t>‹#›</a:t>
            </a:fld>
            <a:endParaRPr lang="en-US" altLang="en-US"/>
          </a:p>
        </p:txBody>
      </p:sp>
    </p:spTree>
    <p:extLst>
      <p:ext uri="{BB962C8B-B14F-4D97-AF65-F5344CB8AC3E}">
        <p14:creationId xmlns:p14="http://schemas.microsoft.com/office/powerpoint/2010/main" val="3096214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90600" y="198438"/>
            <a:ext cx="7696200" cy="487362"/>
          </a:xfrm>
          <a:prstGeom prst="rect">
            <a:avLst/>
          </a:prstGeom>
        </p:spPr>
        <p:txBody>
          <a:bodyPr vert="horz"/>
          <a:lstStyle>
            <a:lvl1pPr algn="l">
              <a:defRPr sz="2200" cap="all" baseline="0">
                <a:solidFill>
                  <a:schemeClr val="bg1"/>
                </a:solidFill>
                <a:latin typeface="Georgia"/>
              </a:defRPr>
            </a:lvl1pPr>
          </a:lstStyle>
          <a:p>
            <a:r>
              <a:rPr lang="en-US" dirty="0"/>
              <a:t>Click to edit Master title style</a:t>
            </a:r>
          </a:p>
        </p:txBody>
      </p:sp>
      <p:sp>
        <p:nvSpPr>
          <p:cNvPr id="6" name="Content Placeholder 2"/>
          <p:cNvSpPr>
            <a:spLocks noGrp="1"/>
          </p:cNvSpPr>
          <p:nvPr>
            <p:ph idx="1"/>
          </p:nvPr>
        </p:nvSpPr>
        <p:spPr>
          <a:xfrm>
            <a:off x="457200" y="1600200"/>
            <a:ext cx="8229600" cy="4525963"/>
          </a:xfrm>
          <a:prstGeom prst="rect">
            <a:avLst/>
          </a:prstGeom>
        </p:spPr>
        <p:txBody>
          <a:bodyPr/>
          <a:lstStyle>
            <a:lvl1pPr>
              <a:defRPr>
                <a:solidFill>
                  <a:srgbClr val="174782"/>
                </a:solidFill>
                <a:latin typeface="Georgia"/>
              </a:defRPr>
            </a:lvl1pPr>
            <a:lvl2pPr>
              <a:defRPr>
                <a:latin typeface="Georgia"/>
              </a:defRPr>
            </a:lvl2pPr>
            <a:lvl3pPr>
              <a:defRPr>
                <a:latin typeface="Georgia"/>
              </a:defRPr>
            </a:lvl3pPr>
            <a:lvl4pPr>
              <a:defRPr>
                <a:latin typeface="Georgia"/>
              </a:defRPr>
            </a:lvl4pPr>
            <a:lvl5pPr>
              <a:defRPr>
                <a:latin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8">
            <a:extLst>
              <a:ext uri="{FF2B5EF4-FFF2-40B4-BE49-F238E27FC236}">
                <a16:creationId xmlns:a16="http://schemas.microsoft.com/office/drawing/2014/main" id="{608B4BEC-B62A-461A-BB7C-341880808EE3}"/>
              </a:ext>
            </a:extLst>
          </p:cNvPr>
          <p:cNvSpPr>
            <a:spLocks noGrp="1"/>
          </p:cNvSpPr>
          <p:nvPr>
            <p:ph type="dt" sz="half" idx="10"/>
          </p:nvPr>
        </p:nvSpPr>
        <p:spPr/>
        <p:txBody>
          <a:bodyPr/>
          <a:lstStyle>
            <a:lvl1pPr>
              <a:defRPr/>
            </a:lvl1pPr>
          </a:lstStyle>
          <a:p>
            <a:pPr>
              <a:defRPr/>
            </a:pPr>
            <a:r>
              <a:rPr lang="en-US"/>
              <a:t>DATE</a:t>
            </a:r>
          </a:p>
        </p:txBody>
      </p:sp>
      <p:sp>
        <p:nvSpPr>
          <p:cNvPr id="5" name="Footer Placeholder 9">
            <a:extLst>
              <a:ext uri="{FF2B5EF4-FFF2-40B4-BE49-F238E27FC236}">
                <a16:creationId xmlns:a16="http://schemas.microsoft.com/office/drawing/2014/main" id="{1403D618-4FCC-4160-A4C6-1893B8C2A12C}"/>
              </a:ext>
            </a:extLst>
          </p:cNvPr>
          <p:cNvSpPr>
            <a:spLocks noGrp="1"/>
          </p:cNvSpPr>
          <p:nvPr>
            <p:ph type="ftr" sz="quarter" idx="11"/>
          </p:nvPr>
        </p:nvSpPr>
        <p:spPr/>
        <p:txBody>
          <a:bodyPr/>
          <a:lstStyle>
            <a:lvl1pPr>
              <a:defRPr/>
            </a:lvl1pPr>
          </a:lstStyle>
          <a:p>
            <a:pPr>
              <a:defRPr/>
            </a:pPr>
            <a:r>
              <a:rPr lang="en-US"/>
              <a:t>DOCUMENT TYPE/STATUS</a:t>
            </a:r>
          </a:p>
        </p:txBody>
      </p:sp>
      <p:sp>
        <p:nvSpPr>
          <p:cNvPr id="7" name="Slide Number Placeholder 10">
            <a:extLst>
              <a:ext uri="{FF2B5EF4-FFF2-40B4-BE49-F238E27FC236}">
                <a16:creationId xmlns:a16="http://schemas.microsoft.com/office/drawing/2014/main" id="{F66C376B-EB11-43AE-B9A4-A408396A4158}"/>
              </a:ext>
            </a:extLst>
          </p:cNvPr>
          <p:cNvSpPr>
            <a:spLocks noGrp="1"/>
          </p:cNvSpPr>
          <p:nvPr>
            <p:ph type="sldNum" sz="quarter" idx="12"/>
          </p:nvPr>
        </p:nvSpPr>
        <p:spPr/>
        <p:txBody>
          <a:bodyPr/>
          <a:lstStyle>
            <a:lvl1pPr>
              <a:defRPr/>
            </a:lvl1pPr>
          </a:lstStyle>
          <a:p>
            <a:fld id="{19E4C63F-2F49-4D37-AB92-5FBB26E76B61}" type="slidenum">
              <a:rPr lang="en-US" altLang="en-US"/>
              <a:pPr/>
              <a:t>‹#›</a:t>
            </a:fld>
            <a:endParaRPr lang="en-US" altLang="en-US"/>
          </a:p>
        </p:txBody>
      </p:sp>
    </p:spTree>
    <p:extLst>
      <p:ext uri="{BB962C8B-B14F-4D97-AF65-F5344CB8AC3E}">
        <p14:creationId xmlns:p14="http://schemas.microsoft.com/office/powerpoint/2010/main" val="142918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61104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7" name="Date Placeholder 8">
            <a:extLst>
              <a:ext uri="{FF2B5EF4-FFF2-40B4-BE49-F238E27FC236}">
                <a16:creationId xmlns:a16="http://schemas.microsoft.com/office/drawing/2014/main" id="{FA3CAF4B-6046-4BB6-AD5D-8E75ADBE5B64}"/>
              </a:ext>
            </a:extLst>
          </p:cNvPr>
          <p:cNvSpPr>
            <a:spLocks noGrp="1"/>
          </p:cNvSpPr>
          <p:nvPr>
            <p:ph type="dt" sz="half" idx="2"/>
          </p:nvPr>
        </p:nvSpPr>
        <p:spPr>
          <a:xfrm>
            <a:off x="457200" y="6553200"/>
            <a:ext cx="2133600" cy="304800"/>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ヒラギノ角ゴ Pro W3" charset="0"/>
                <a:cs typeface="ヒラギノ角ゴ Pro W3" charset="0"/>
              </a:defRPr>
            </a:lvl1pPr>
          </a:lstStyle>
          <a:p>
            <a:pPr>
              <a:defRPr/>
            </a:pPr>
            <a:r>
              <a:rPr lang="en-US"/>
              <a:t>DATE</a:t>
            </a:r>
          </a:p>
        </p:txBody>
      </p:sp>
      <p:sp>
        <p:nvSpPr>
          <p:cNvPr id="8" name="Footer Placeholder 9">
            <a:extLst>
              <a:ext uri="{FF2B5EF4-FFF2-40B4-BE49-F238E27FC236}">
                <a16:creationId xmlns:a16="http://schemas.microsoft.com/office/drawing/2014/main" id="{C0711735-3AA1-4FB3-B050-1D6D9A421081}"/>
              </a:ext>
            </a:extLst>
          </p:cNvPr>
          <p:cNvSpPr>
            <a:spLocks noGrp="1"/>
          </p:cNvSpPr>
          <p:nvPr>
            <p:ph type="ftr" sz="quarter" idx="3"/>
          </p:nvPr>
        </p:nvSpPr>
        <p:spPr>
          <a:xfrm>
            <a:off x="2971800" y="6553200"/>
            <a:ext cx="3886200" cy="304800"/>
          </a:xfrm>
          <a:prstGeom prst="rect">
            <a:avLst/>
          </a:prstGeom>
        </p:spPr>
        <p:txBody>
          <a:bodyPr vert="horz" wrap="square" lIns="91440" tIns="45720" rIns="91440" bIns="45720" numCol="1" anchor="ctr" anchorCtr="0" compatLnSpc="1">
            <a:prstTxWarp prst="textNoShape">
              <a:avLst/>
            </a:prstTxWarp>
          </a:bodyPr>
          <a:lstStyle>
            <a:lvl1pPr algn="ctr">
              <a:defRPr sz="1000" b="1">
                <a:solidFill>
                  <a:schemeClr val="bg1"/>
                </a:solidFill>
                <a:latin typeface="Georgia" charset="0"/>
                <a:ea typeface="ヒラギノ角ゴ Pro W3" charset="-128"/>
                <a:cs typeface="ヒラギノ角ゴ Pro W3" charset="-128"/>
              </a:defRPr>
            </a:lvl1pPr>
          </a:lstStyle>
          <a:p>
            <a:pPr>
              <a:defRPr/>
            </a:pPr>
            <a:r>
              <a:rPr lang="en-US"/>
              <a:t>DOCUMENT TYPE/STATUS</a:t>
            </a:r>
          </a:p>
        </p:txBody>
      </p:sp>
      <p:sp>
        <p:nvSpPr>
          <p:cNvPr id="9" name="Slide Number Placeholder 10">
            <a:extLst>
              <a:ext uri="{FF2B5EF4-FFF2-40B4-BE49-F238E27FC236}">
                <a16:creationId xmlns:a16="http://schemas.microsoft.com/office/drawing/2014/main" id="{3D5B491E-CB65-4B3F-998E-3C399E4FD332}"/>
              </a:ext>
            </a:extLst>
          </p:cNvPr>
          <p:cNvSpPr>
            <a:spLocks noGrp="1"/>
          </p:cNvSpPr>
          <p:nvPr>
            <p:ph type="sldNum" sz="quarter" idx="4"/>
          </p:nvPr>
        </p:nvSpPr>
        <p:spPr>
          <a:xfrm>
            <a:off x="6553200" y="6553200"/>
            <a:ext cx="2133600" cy="304800"/>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421C9B96-B36F-4306-B3F2-6EDB06F74F8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01" r:id="rId1"/>
    <p:sldLayoutId id="2147484000" r:id="rId2"/>
    <p:sldLayoutId id="2147484002" r:id="rId3"/>
  </p:sldLayoutIdLst>
  <p:hf hdr="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ＭＳ Ｐゴシック"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mailto:Jayanthi.Sankar@va.gov" TargetMode="External"/><Relationship Id="rId3" Type="http://schemas.openxmlformats.org/officeDocument/2006/relationships/image" Target="../media/image11.png"/><Relationship Id="rId7" Type="http://schemas.openxmlformats.org/officeDocument/2006/relationships/hyperlink" Target="mailto:Cathie.Plouzek@v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mailto:Carol.Fowler@va.gov" TargetMode="External"/><Relationship Id="rId5" Type="http://schemas.openxmlformats.org/officeDocument/2006/relationships/hyperlink" Target="mailto:Audrey.Kusiak@va.gov" TargetMode="External"/><Relationship Id="rId4" Type="http://schemas.openxmlformats.org/officeDocument/2006/relationships/image" Target="../media/image12.svg"/></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TextBox 9">
            <a:extLst>
              <a:ext uri="{FF2B5EF4-FFF2-40B4-BE49-F238E27FC236}">
                <a16:creationId xmlns:a16="http://schemas.microsoft.com/office/drawing/2014/main" id="{5651EA25-5EB0-4CD5-BC48-B2274DD9D6DA}"/>
              </a:ext>
            </a:extLst>
          </p:cNvPr>
          <p:cNvSpPr txBox="1">
            <a:spLocks noChangeArrowheads="1"/>
          </p:cNvSpPr>
          <p:nvPr/>
        </p:nvSpPr>
        <p:spPr bwMode="auto">
          <a:xfrm>
            <a:off x="304800" y="1524000"/>
            <a:ext cx="8382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algn="ctr"/>
            <a:r>
              <a:rPr lang="en-US" sz="3600" b="1" dirty="0">
                <a:solidFill>
                  <a:schemeClr val="bg1"/>
                </a:solidFill>
                <a:latin typeface="Arial" panose="020B0604020202020204" pitchFamily="34" charset="0"/>
                <a:cs typeface="Arial" panose="020B0604020202020204" pitchFamily="34" charset="0"/>
              </a:rPr>
              <a:t>Office of Research and Development </a:t>
            </a:r>
          </a:p>
          <a:p>
            <a:pPr algn="ctr"/>
            <a:endParaRPr lang="en-US" sz="1600" b="1" dirty="0">
              <a:solidFill>
                <a:schemeClr val="bg1"/>
              </a:solidFill>
              <a:cs typeface="Arial" panose="020B0604020202020204" pitchFamily="34" charset="0"/>
            </a:endParaRPr>
          </a:p>
          <a:p>
            <a:pPr algn="ctr"/>
            <a:r>
              <a:rPr lang="en-US" sz="4400" b="1" dirty="0">
                <a:solidFill>
                  <a:schemeClr val="bg1"/>
                </a:solidFill>
                <a:latin typeface="Arial" panose="020B0604020202020204" pitchFamily="34" charset="0"/>
                <a:cs typeface="Arial" panose="020B0604020202020204" pitchFamily="34" charset="0"/>
              </a:rPr>
              <a:t>Pain Opioid Actively Managed Portfolio (</a:t>
            </a:r>
            <a:r>
              <a:rPr lang="en-US" sz="4400" b="1" dirty="0" err="1">
                <a:solidFill>
                  <a:schemeClr val="bg1"/>
                </a:solidFill>
                <a:latin typeface="Arial" panose="020B0604020202020204" pitchFamily="34" charset="0"/>
                <a:cs typeface="Arial" panose="020B0604020202020204" pitchFamily="34" charset="0"/>
              </a:rPr>
              <a:t>POp</a:t>
            </a:r>
            <a:r>
              <a:rPr lang="en-US" sz="4400" b="1" dirty="0">
                <a:solidFill>
                  <a:schemeClr val="bg1"/>
                </a:solidFill>
                <a:latin typeface="Arial" panose="020B0604020202020204" pitchFamily="34" charset="0"/>
                <a:cs typeface="Arial" panose="020B0604020202020204" pitchFamily="34" charset="0"/>
              </a:rPr>
              <a:t> AMP)</a:t>
            </a:r>
          </a:p>
          <a:p>
            <a:pPr algn="ctr"/>
            <a:endParaRPr lang="en-US" sz="2000" b="1" dirty="0">
              <a:solidFill>
                <a:schemeClr val="bg1"/>
              </a:solidFill>
              <a:latin typeface="Arial" panose="020B0604020202020204" pitchFamily="34" charset="0"/>
              <a:cs typeface="Arial" panose="020B0604020202020204" pitchFamily="34" charset="0"/>
            </a:endParaRPr>
          </a:p>
          <a:p>
            <a:pPr algn="ctr"/>
            <a:r>
              <a:rPr lang="en-US" sz="2800" b="1" dirty="0">
                <a:solidFill>
                  <a:schemeClr val="bg1"/>
                </a:solidFill>
                <a:latin typeface="Arial" panose="020B0604020202020204" pitchFamily="34" charset="0"/>
                <a:cs typeface="Arial" panose="020B0604020202020204" pitchFamily="34" charset="0"/>
              </a:rPr>
              <a:t>Suicide Prevention Research Advisory Committee </a:t>
            </a:r>
          </a:p>
        </p:txBody>
      </p:sp>
      <p:sp>
        <p:nvSpPr>
          <p:cNvPr id="6147" name="TextBox 10">
            <a:extLst>
              <a:ext uri="{FF2B5EF4-FFF2-40B4-BE49-F238E27FC236}">
                <a16:creationId xmlns:a16="http://schemas.microsoft.com/office/drawing/2014/main" id="{64B5A26C-0121-4883-AB67-76532E494453}"/>
              </a:ext>
            </a:extLst>
          </p:cNvPr>
          <p:cNvSpPr txBox="1">
            <a:spLocks noChangeArrowheads="1"/>
          </p:cNvSpPr>
          <p:nvPr/>
        </p:nvSpPr>
        <p:spPr bwMode="auto">
          <a:xfrm>
            <a:off x="1409700" y="5968425"/>
            <a:ext cx="6172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algn="ctr"/>
            <a:r>
              <a:rPr lang="en-US" sz="3200" b="1" kern="0" dirty="0">
                <a:solidFill>
                  <a:schemeClr val="bg1"/>
                </a:solidFill>
                <a:cs typeface="Arial" panose="020B0604020202020204" pitchFamily="34" charset="0"/>
              </a:rPr>
              <a:t>April 25</a:t>
            </a:r>
            <a:r>
              <a:rPr lang="en-US" sz="3200" b="1" kern="0" dirty="0">
                <a:solidFill>
                  <a:schemeClr val="bg1"/>
                </a:solidFill>
                <a:latin typeface="Arial" panose="020B0604020202020204" pitchFamily="34" charset="0"/>
                <a:cs typeface="Arial" panose="020B0604020202020204" pitchFamily="34" charset="0"/>
              </a:rPr>
              <a:t>,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017EF-1972-4D69-BE4F-8B4250C71019}"/>
              </a:ext>
            </a:extLst>
          </p:cNvPr>
          <p:cNvSpPr>
            <a:spLocks noGrp="1"/>
          </p:cNvSpPr>
          <p:nvPr>
            <p:ph type="title"/>
          </p:nvPr>
        </p:nvSpPr>
        <p:spPr/>
        <p:txBody>
          <a:bodyPr/>
          <a:lstStyle/>
          <a:p>
            <a:r>
              <a:rPr lang="en-US" sz="4000" dirty="0">
                <a:latin typeface="+mj-lt"/>
              </a:rPr>
              <a:t>                                                                  </a:t>
            </a:r>
            <a:r>
              <a:rPr lang="en-US" sz="4000" dirty="0">
                <a:solidFill>
                  <a:schemeClr val="bg1"/>
                </a:solidFill>
              </a:rPr>
              <a:t>2.  Funding Model (cont’d)</a:t>
            </a:r>
            <a:endParaRPr lang="en-US" sz="4000" dirty="0">
              <a:solidFill>
                <a:schemeClr val="bg1"/>
              </a:solidFill>
              <a:latin typeface="+mj-lt"/>
            </a:endParaRPr>
          </a:p>
        </p:txBody>
      </p:sp>
      <p:sp>
        <p:nvSpPr>
          <p:cNvPr id="4" name="TextBox 3">
            <a:extLst>
              <a:ext uri="{FF2B5EF4-FFF2-40B4-BE49-F238E27FC236}">
                <a16:creationId xmlns:a16="http://schemas.microsoft.com/office/drawing/2014/main" id="{7AB30469-2686-46E7-8837-E03E0EA42F13}"/>
              </a:ext>
            </a:extLst>
          </p:cNvPr>
          <p:cNvSpPr txBox="1"/>
          <p:nvPr/>
        </p:nvSpPr>
        <p:spPr>
          <a:xfrm>
            <a:off x="609600" y="1295400"/>
            <a:ext cx="8077200" cy="4597412"/>
          </a:xfrm>
          <a:prstGeom prst="rect">
            <a:avLst/>
          </a:prstGeom>
          <a:noFill/>
        </p:spPr>
        <p:txBody>
          <a:bodyPr wrap="square">
            <a:spAutoFit/>
          </a:bodyPr>
          <a:lstStyle/>
          <a:p>
            <a:pPr marR="0" lvl="0">
              <a:lnSpc>
                <a:spcPct val="110000"/>
              </a:lnSpc>
              <a:spcBef>
                <a:spcPts val="0"/>
              </a:spcBef>
              <a:spcAft>
                <a:spcPts val="0"/>
              </a:spcAft>
            </a:pPr>
            <a:r>
              <a:rPr lang="en-US" sz="2800" dirty="0">
                <a:ea typeface="Yu Mincho" panose="02020400000000000000" pitchFamily="18" charset="-128"/>
                <a:cs typeface="Arial" panose="020B0604020202020204" pitchFamily="34" charset="0"/>
              </a:rPr>
              <a:t>2. Establish AMP budget</a:t>
            </a:r>
          </a:p>
          <a:p>
            <a:pPr marL="457200" marR="0" lvl="0" indent="-457200">
              <a:lnSpc>
                <a:spcPct val="110000"/>
              </a:lnSpc>
              <a:spcBef>
                <a:spcPts val="0"/>
              </a:spcBef>
              <a:spcAft>
                <a:spcPts val="0"/>
              </a:spcAft>
              <a:buFont typeface="Arial" panose="020B0604020202020204" pitchFamily="34" charset="0"/>
              <a:buChar char="•"/>
            </a:pPr>
            <a:r>
              <a:rPr lang="en-US" sz="2400" dirty="0">
                <a:ea typeface="Yu Mincho" panose="02020400000000000000" pitchFamily="18" charset="-128"/>
                <a:cs typeface="Arial" panose="020B0604020202020204" pitchFamily="34" charset="0"/>
              </a:rPr>
              <a:t>B</a:t>
            </a:r>
            <a:r>
              <a:rPr lang="en-US" sz="2400" dirty="0">
                <a:effectLst/>
                <a:ea typeface="Yu Mincho" panose="02020400000000000000" pitchFamily="18" charset="-128"/>
                <a:cs typeface="Arial" panose="020B0604020202020204" pitchFamily="34" charset="0"/>
              </a:rPr>
              <a:t>reak out portfolio by:</a:t>
            </a:r>
          </a:p>
          <a:p>
            <a:pPr marL="1371600" lvl="2" indent="-457200">
              <a:lnSpc>
                <a:spcPct val="110000"/>
              </a:lnSpc>
              <a:buFont typeface="Arial" panose="020B0604020202020204" pitchFamily="34" charset="0"/>
              <a:buChar char="•"/>
            </a:pPr>
            <a:r>
              <a:rPr lang="en-US" sz="2400" dirty="0">
                <a:effectLst/>
                <a:ea typeface="Yu Mincho" panose="02020400000000000000" pitchFamily="18" charset="-128"/>
                <a:cs typeface="Arial" panose="020B0604020202020204" pitchFamily="34" charset="0"/>
              </a:rPr>
              <a:t>Service (include CSP if relevant)</a:t>
            </a:r>
          </a:p>
          <a:p>
            <a:pPr marL="1371600" lvl="2" indent="-457200">
              <a:lnSpc>
                <a:spcPct val="110000"/>
              </a:lnSpc>
              <a:buFont typeface="Arial" panose="020B0604020202020204" pitchFamily="34" charset="0"/>
              <a:buChar char="•"/>
            </a:pPr>
            <a:r>
              <a:rPr lang="en-US" sz="2400" dirty="0">
                <a:effectLst/>
                <a:ea typeface="Yu Mincho" panose="02020400000000000000" pitchFamily="18" charset="-128"/>
                <a:cs typeface="Arial" panose="020B0604020202020204" pitchFamily="34" charset="0"/>
              </a:rPr>
              <a:t>Projects on “Hold”</a:t>
            </a:r>
          </a:p>
          <a:p>
            <a:pPr marL="1371600" lvl="2" indent="-457200">
              <a:lnSpc>
                <a:spcPct val="110000"/>
              </a:lnSpc>
              <a:buFont typeface="Arial" panose="020B0604020202020204" pitchFamily="34" charset="0"/>
              <a:buChar char="•"/>
            </a:pPr>
            <a:r>
              <a:rPr lang="en-US" sz="2400" dirty="0">
                <a:effectLst/>
                <a:ea typeface="Yu Mincho" panose="02020400000000000000" pitchFamily="18" charset="-128"/>
                <a:cs typeface="Arial" panose="020B0604020202020204" pitchFamily="34" charset="0"/>
              </a:rPr>
              <a:t>Projects that are rolling off funding by FY </a:t>
            </a:r>
          </a:p>
          <a:p>
            <a:pPr marL="1371600" lvl="2" indent="-457200">
              <a:lnSpc>
                <a:spcPct val="110000"/>
              </a:lnSpc>
              <a:buFont typeface="Arial" panose="020B0604020202020204" pitchFamily="34" charset="0"/>
              <a:buChar char="•"/>
            </a:pPr>
            <a:r>
              <a:rPr lang="en-US" sz="2400" dirty="0">
                <a:effectLst/>
                <a:ea typeface="Yu Mincho" panose="02020400000000000000" pitchFamily="18" charset="-128"/>
                <a:cs typeface="Arial" panose="020B0604020202020204" pitchFamily="34" charset="0"/>
              </a:rPr>
              <a:t>Projects that are coded in the AMP but falls under another portfolio/AMP (not AMP)</a:t>
            </a:r>
          </a:p>
          <a:p>
            <a:pPr marL="457200" marR="0" lvl="0" indent="-457200">
              <a:lnSpc>
                <a:spcPct val="110000"/>
              </a:lnSpc>
              <a:spcBef>
                <a:spcPts val="0"/>
              </a:spcBef>
              <a:spcAft>
                <a:spcPts val="0"/>
              </a:spcAft>
              <a:buFont typeface="Arial" panose="020B0604020202020204" pitchFamily="34" charset="0"/>
              <a:buChar char="•"/>
            </a:pPr>
            <a:r>
              <a:rPr lang="en-US" sz="2400" dirty="0">
                <a:effectLst/>
                <a:ea typeface="Yu Mincho" panose="02020400000000000000" pitchFamily="18" charset="-128"/>
                <a:cs typeface="Arial" panose="020B0604020202020204" pitchFamily="34" charset="0"/>
              </a:rPr>
              <a:t>Total each category</a:t>
            </a:r>
          </a:p>
          <a:p>
            <a:pPr marL="457200" marR="0" lvl="0" indent="-457200">
              <a:lnSpc>
                <a:spcPct val="110000"/>
              </a:lnSpc>
              <a:spcBef>
                <a:spcPts val="0"/>
              </a:spcBef>
              <a:spcAft>
                <a:spcPts val="0"/>
              </a:spcAft>
              <a:buFont typeface="Arial" panose="020B0604020202020204" pitchFamily="34" charset="0"/>
              <a:buChar char="•"/>
            </a:pPr>
            <a:r>
              <a:rPr lang="en-US" sz="2400" dirty="0">
                <a:effectLst/>
                <a:ea typeface="Yu Mincho" panose="02020400000000000000" pitchFamily="18" charset="-128"/>
                <a:cs typeface="Arial" panose="020B0604020202020204" pitchFamily="34" charset="0"/>
              </a:rPr>
              <a:t>Provide analysis to Finance (base)</a:t>
            </a:r>
          </a:p>
          <a:p>
            <a:pPr marL="457200" marR="0" lvl="0" indent="-457200">
              <a:lnSpc>
                <a:spcPct val="110000"/>
              </a:lnSpc>
              <a:spcBef>
                <a:spcPts val="0"/>
              </a:spcBef>
              <a:spcAft>
                <a:spcPts val="0"/>
              </a:spcAft>
              <a:buFont typeface="Arial" panose="020B0604020202020204" pitchFamily="34" charset="0"/>
              <a:buChar char="•"/>
            </a:pPr>
            <a:r>
              <a:rPr lang="en-US" sz="2400" dirty="0">
                <a:effectLst/>
                <a:ea typeface="Yu Mincho" panose="02020400000000000000" pitchFamily="18" charset="-128"/>
                <a:cs typeface="Arial" panose="020B0604020202020204" pitchFamily="34" charset="0"/>
              </a:rPr>
              <a:t>Provide a projected “need” for additional funds (must be approved by ISRM council)</a:t>
            </a:r>
          </a:p>
        </p:txBody>
      </p:sp>
    </p:spTree>
    <p:extLst>
      <p:ext uri="{BB962C8B-B14F-4D97-AF65-F5344CB8AC3E}">
        <p14:creationId xmlns:p14="http://schemas.microsoft.com/office/powerpoint/2010/main" val="2382051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152CE-919A-B60C-141F-99A30A36C303}"/>
              </a:ext>
            </a:extLst>
          </p:cNvPr>
          <p:cNvSpPr>
            <a:spLocks noGrp="1"/>
          </p:cNvSpPr>
          <p:nvPr>
            <p:ph type="title"/>
          </p:nvPr>
        </p:nvSpPr>
        <p:spPr/>
        <p:txBody>
          <a:bodyPr/>
          <a:lstStyle/>
          <a:p>
            <a:r>
              <a:rPr lang="en-US" dirty="0">
                <a:solidFill>
                  <a:schemeClr val="bg1"/>
                </a:solidFill>
              </a:rPr>
              <a:t>	                                                                   2. Funding Model - Example</a:t>
            </a:r>
          </a:p>
        </p:txBody>
      </p:sp>
      <p:sp>
        <p:nvSpPr>
          <p:cNvPr id="3" name="Content Placeholder 7">
            <a:extLst>
              <a:ext uri="{FF2B5EF4-FFF2-40B4-BE49-F238E27FC236}">
                <a16:creationId xmlns:a16="http://schemas.microsoft.com/office/drawing/2014/main" id="{B5FF8647-F277-FFC7-A515-1C8698446DEE}"/>
              </a:ext>
            </a:extLst>
          </p:cNvPr>
          <p:cNvSpPr txBox="1">
            <a:spLocks/>
          </p:cNvSpPr>
          <p:nvPr/>
        </p:nvSpPr>
        <p:spPr>
          <a:xfrm>
            <a:off x="152400" y="1219200"/>
            <a:ext cx="8839199" cy="4154984"/>
          </a:xfrm>
          <a:prstGeom prst="rect">
            <a:avLst/>
          </a:prstGeom>
        </p:spPr>
        <p:txBody>
          <a:bodyPr wrap="square">
            <a:sp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ＭＳ Ｐゴシック"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000" b="1" dirty="0">
                <a:latin typeface="Arial" panose="020B0604020202020204" pitchFamily="34" charset="0"/>
                <a:cs typeface="Arial" panose="020B0604020202020204" pitchFamily="34" charset="0"/>
              </a:rPr>
              <a:t>Operational Details for POP AMP: </a:t>
            </a:r>
          </a:p>
          <a:p>
            <a:pPr>
              <a:buFont typeface="+mj-lt"/>
              <a:buAutoNum type="arabicPeriod"/>
            </a:pPr>
            <a:r>
              <a:rPr lang="en-US" sz="2000" dirty="0" err="1">
                <a:latin typeface="Arial" panose="020B0604020202020204" pitchFamily="34" charset="0"/>
                <a:cs typeface="Arial" panose="020B0604020202020204" pitchFamily="34" charset="0"/>
              </a:rPr>
              <a:t>POp</a:t>
            </a:r>
            <a:r>
              <a:rPr lang="en-US" sz="2000" dirty="0">
                <a:latin typeface="Arial" panose="020B0604020202020204" pitchFamily="34" charset="0"/>
                <a:cs typeface="Arial" panose="020B0604020202020204" pitchFamily="34" charset="0"/>
              </a:rPr>
              <a:t> AMP will have a budget of $28.9 million for FY23. This includes: </a:t>
            </a:r>
          </a:p>
          <a:p>
            <a:pPr lvl="1">
              <a:buFont typeface="+mj-lt"/>
              <a:buAutoNum type="alphaLcParenR"/>
            </a:pPr>
            <a:r>
              <a:rPr lang="en-US" sz="2000" dirty="0">
                <a:latin typeface="Arial" panose="020B0604020202020204" pitchFamily="34" charset="0"/>
                <a:cs typeface="Arial" panose="020B0604020202020204" pitchFamily="34" charset="0"/>
              </a:rPr>
              <a:t>$27.3 million for  projects that are currently located in the </a:t>
            </a:r>
            <a:r>
              <a:rPr lang="en-US" sz="2000" b="1" dirty="0">
                <a:latin typeface="Arial" panose="020B0604020202020204" pitchFamily="34" charset="0"/>
                <a:cs typeface="Arial" panose="020B0604020202020204" pitchFamily="34" charset="0"/>
              </a:rPr>
              <a:t>Pain and Opioid Research Project Areas (RPA) </a:t>
            </a:r>
            <a:r>
              <a:rPr lang="en-US" sz="2000" dirty="0">
                <a:latin typeface="Arial" panose="020B0604020202020204" pitchFamily="34" charset="0"/>
                <a:cs typeface="Arial" panose="020B0604020202020204" pitchFamily="34" charset="0"/>
              </a:rPr>
              <a:t>in RAFT, as identified by Audrey Kusiak. Eleven (11) projects totaling $1.6 million are on “hold” awaiting JIT.  </a:t>
            </a:r>
          </a:p>
          <a:p>
            <a:pPr lvl="1">
              <a:buFont typeface="+mj-lt"/>
              <a:buAutoNum type="alphaLcParenR"/>
            </a:pPr>
            <a:r>
              <a:rPr lang="en-US" sz="2000" dirty="0">
                <a:latin typeface="Arial" panose="020B0604020202020204" pitchFamily="34" charset="0"/>
                <a:cs typeface="Arial" panose="020B0604020202020204" pitchFamily="34" charset="0"/>
              </a:rPr>
              <a:t>The FY23 budget request includes twenty-one (21) projects that will be ending in 2023, totaling appx. $3.1 million.</a:t>
            </a:r>
          </a:p>
          <a:p>
            <a:pPr lvl="1">
              <a:buFont typeface="+mj-lt"/>
              <a:buAutoNum type="alphaLcParenR"/>
            </a:pPr>
            <a:r>
              <a:rPr lang="en-US" sz="2000" b="1" dirty="0" err="1">
                <a:latin typeface="Arial" panose="020B0604020202020204" pitchFamily="34" charset="0"/>
                <a:cs typeface="Arial" panose="020B0604020202020204" pitchFamily="34" charset="0"/>
              </a:rPr>
              <a:t>POp</a:t>
            </a:r>
            <a:r>
              <a:rPr lang="en-US" sz="2000" b="1" dirty="0">
                <a:latin typeface="Arial" panose="020B0604020202020204" pitchFamily="34" charset="0"/>
                <a:cs typeface="Arial" panose="020B0604020202020204" pitchFamily="34" charset="0"/>
              </a:rPr>
              <a:t> AMP is requesting an additional $10 million* in funds for:</a:t>
            </a:r>
          </a:p>
          <a:p>
            <a:pPr lvl="2"/>
            <a:r>
              <a:rPr lang="en-US" sz="2000" b="1" dirty="0">
                <a:latin typeface="Arial" panose="020B0604020202020204" pitchFamily="34" charset="0"/>
                <a:cs typeface="Arial" panose="020B0604020202020204" pitchFamily="34" charset="0"/>
              </a:rPr>
              <a:t>Targeted RFA areas.</a:t>
            </a:r>
          </a:p>
          <a:p>
            <a:pPr lvl="2"/>
            <a:r>
              <a:rPr lang="en-US" sz="2000" b="1" dirty="0">
                <a:latin typeface="Arial" panose="020B0604020202020204" pitchFamily="34" charset="0"/>
                <a:cs typeface="Arial" panose="020B0604020202020204" pitchFamily="34" charset="0"/>
              </a:rPr>
              <a:t>Possible rapid-response to congressional support of the use of marijuana for pain.</a:t>
            </a:r>
          </a:p>
        </p:txBody>
      </p:sp>
      <p:sp>
        <p:nvSpPr>
          <p:cNvPr id="4" name="TextBox 3">
            <a:extLst>
              <a:ext uri="{FF2B5EF4-FFF2-40B4-BE49-F238E27FC236}">
                <a16:creationId xmlns:a16="http://schemas.microsoft.com/office/drawing/2014/main" id="{9AEF8C6B-E6C1-AA24-6AD6-759C8BDAFEB0}"/>
              </a:ext>
            </a:extLst>
          </p:cNvPr>
          <p:cNvSpPr txBox="1"/>
          <p:nvPr/>
        </p:nvSpPr>
        <p:spPr>
          <a:xfrm>
            <a:off x="685800" y="5715000"/>
            <a:ext cx="5125121" cy="369332"/>
          </a:xfrm>
          <a:prstGeom prst="rect">
            <a:avLst/>
          </a:prstGeom>
          <a:noFill/>
        </p:spPr>
        <p:txBody>
          <a:bodyPr wrap="none" rtlCol="0">
            <a:spAutoFit/>
          </a:bodyPr>
          <a:lstStyle/>
          <a:p>
            <a:r>
              <a:rPr lang="en-US" dirty="0">
                <a:cs typeface="Arial" panose="020B0604020202020204" pitchFamily="34" charset="0"/>
              </a:rPr>
              <a:t>* </a:t>
            </a:r>
            <a:r>
              <a:rPr lang="en-US" sz="1600" dirty="0">
                <a:cs typeface="Arial" panose="020B0604020202020204" pitchFamily="34" charset="0"/>
              </a:rPr>
              <a:t>Pending approval from the ISRM Leadership Council</a:t>
            </a:r>
            <a:endParaRPr lang="en-US" dirty="0">
              <a:cs typeface="Arial" panose="020B0604020202020204" pitchFamily="34" charset="0"/>
            </a:endParaRPr>
          </a:p>
        </p:txBody>
      </p:sp>
    </p:spTree>
    <p:extLst>
      <p:ext uri="{BB962C8B-B14F-4D97-AF65-F5344CB8AC3E}">
        <p14:creationId xmlns:p14="http://schemas.microsoft.com/office/powerpoint/2010/main" val="361214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8A1F-E768-F181-D136-01F8BCC03F84}"/>
              </a:ext>
            </a:extLst>
          </p:cNvPr>
          <p:cNvSpPr>
            <a:spLocks noGrp="1"/>
          </p:cNvSpPr>
          <p:nvPr>
            <p:ph type="title"/>
          </p:nvPr>
        </p:nvSpPr>
        <p:spPr/>
        <p:txBody>
          <a:bodyPr/>
          <a:lstStyle/>
          <a:p>
            <a:r>
              <a:rPr lang="en-US" dirty="0">
                <a:solidFill>
                  <a:schemeClr val="bg1"/>
                </a:solidFill>
              </a:rPr>
              <a:t>                                                                    2.  Funding Model - Example</a:t>
            </a:r>
          </a:p>
        </p:txBody>
      </p:sp>
      <p:graphicFrame>
        <p:nvGraphicFramePr>
          <p:cNvPr id="3" name="Table 5">
            <a:extLst>
              <a:ext uri="{FF2B5EF4-FFF2-40B4-BE49-F238E27FC236}">
                <a16:creationId xmlns:a16="http://schemas.microsoft.com/office/drawing/2014/main" id="{0954D553-4A1A-0C7C-D05D-B868B946F024}"/>
              </a:ext>
            </a:extLst>
          </p:cNvPr>
          <p:cNvGraphicFramePr>
            <a:graphicFrameLocks noGrp="1"/>
          </p:cNvGraphicFramePr>
          <p:nvPr>
            <p:extLst>
              <p:ext uri="{D42A27DB-BD31-4B8C-83A1-F6EECF244321}">
                <p14:modId xmlns:p14="http://schemas.microsoft.com/office/powerpoint/2010/main" val="1726209665"/>
              </p:ext>
            </p:extLst>
          </p:nvPr>
        </p:nvGraphicFramePr>
        <p:xfrm>
          <a:off x="505001" y="2209800"/>
          <a:ext cx="8133993" cy="3952240"/>
        </p:xfrm>
        <a:graphic>
          <a:graphicData uri="http://schemas.openxmlformats.org/drawingml/2006/table">
            <a:tbl>
              <a:tblPr firstRow="1" bandRow="1">
                <a:tableStyleId>{5C22544A-7EE6-4342-B048-85BDC9FD1C3A}</a:tableStyleId>
              </a:tblPr>
              <a:tblGrid>
                <a:gridCol w="2037993">
                  <a:extLst>
                    <a:ext uri="{9D8B030D-6E8A-4147-A177-3AD203B41FA5}">
                      <a16:colId xmlns:a16="http://schemas.microsoft.com/office/drawing/2014/main" val="2418305417"/>
                    </a:ext>
                  </a:extLst>
                </a:gridCol>
                <a:gridCol w="2032000">
                  <a:extLst>
                    <a:ext uri="{9D8B030D-6E8A-4147-A177-3AD203B41FA5}">
                      <a16:colId xmlns:a16="http://schemas.microsoft.com/office/drawing/2014/main" val="4053449702"/>
                    </a:ext>
                  </a:extLst>
                </a:gridCol>
                <a:gridCol w="2032000">
                  <a:extLst>
                    <a:ext uri="{9D8B030D-6E8A-4147-A177-3AD203B41FA5}">
                      <a16:colId xmlns:a16="http://schemas.microsoft.com/office/drawing/2014/main" val="3583799304"/>
                    </a:ext>
                  </a:extLst>
                </a:gridCol>
                <a:gridCol w="2032000">
                  <a:extLst>
                    <a:ext uri="{9D8B030D-6E8A-4147-A177-3AD203B41FA5}">
                      <a16:colId xmlns:a16="http://schemas.microsoft.com/office/drawing/2014/main" val="1673040451"/>
                    </a:ext>
                  </a:extLst>
                </a:gridCol>
              </a:tblGrid>
              <a:tr h="370840">
                <a:tc>
                  <a:txBody>
                    <a:bodyPr/>
                    <a:lstStyle/>
                    <a:p>
                      <a:pPr algn="ctr"/>
                      <a:r>
                        <a:rPr lang="en-US" dirty="0">
                          <a:solidFill>
                            <a:schemeClr val="tx1"/>
                          </a:solidFill>
                          <a:highlight>
                            <a:srgbClr val="FFFF00"/>
                          </a:highlight>
                        </a:rPr>
                        <a:t>Service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solidFill>
                            <a:schemeClr val="tx1"/>
                          </a:solidFill>
                          <a:highlight>
                            <a:srgbClr val="FFFF00"/>
                          </a:highlight>
                        </a:rPr>
                        <a:t>Allocation 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solidFill>
                            <a:schemeClr val="tx1"/>
                          </a:solidFill>
                          <a:highlight>
                            <a:srgbClr val="FFFF00"/>
                          </a:highlight>
                        </a:rPr>
                        <a:t># of Projects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solidFill>
                            <a:schemeClr val="tx1"/>
                          </a:solidFill>
                          <a:highlight>
                            <a:srgbClr val="FFFF00"/>
                          </a:highlight>
                        </a:rPr>
                        <a:t>Current Budget Analyst/ 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13866625"/>
                  </a:ext>
                </a:extLst>
              </a:tr>
              <a:tr h="370840">
                <a:tc>
                  <a:txBody>
                    <a:bodyPr/>
                    <a:lstStyle/>
                    <a:p>
                      <a:pPr algn="ctr"/>
                      <a:r>
                        <a:rPr lang="en-US" b="1" dirty="0">
                          <a:solidFill>
                            <a:schemeClr val="tx1"/>
                          </a:solidFill>
                        </a:rPr>
                        <a:t>BLR&amp;D (821)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$5,105,126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Sara Clark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408718"/>
                  </a:ext>
                </a:extLst>
              </a:tr>
              <a:tr h="370840">
                <a:tc>
                  <a:txBody>
                    <a:bodyPr/>
                    <a:lstStyle/>
                    <a:p>
                      <a:pPr algn="ctr"/>
                      <a:r>
                        <a:rPr lang="en-US" b="1" dirty="0">
                          <a:solidFill>
                            <a:schemeClr val="tx1"/>
                          </a:solidFill>
                        </a:rPr>
                        <a:t>CSR&amp;D (829)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$5,060,765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Lisa </a:t>
                      </a:r>
                      <a:r>
                        <a:rPr lang="en-US" b="0" dirty="0" err="1">
                          <a:solidFill>
                            <a:schemeClr val="tx1"/>
                          </a:solidFill>
                        </a:rPr>
                        <a:t>Eiben</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7873562"/>
                  </a:ext>
                </a:extLst>
              </a:tr>
              <a:tr h="370840">
                <a:tc>
                  <a:txBody>
                    <a:bodyPr/>
                    <a:lstStyle/>
                    <a:p>
                      <a:pPr algn="ctr"/>
                      <a:r>
                        <a:rPr lang="en-US" b="1" dirty="0">
                          <a:solidFill>
                            <a:schemeClr val="tx1"/>
                          </a:solidFill>
                        </a:rPr>
                        <a:t>CSP (825)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$4,333767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n-US" b="0" dirty="0">
                          <a:solidFill>
                            <a:schemeClr val="tx1"/>
                          </a:solidFill>
                        </a:rPr>
                        <a:t>Tanya Byfield/Bill Lance</a:t>
                      </a:r>
                    </a:p>
                    <a:p>
                      <a:pPr algn="ct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804667"/>
                  </a:ext>
                </a:extLst>
              </a:tr>
              <a:tr h="370840">
                <a:tc>
                  <a:txBody>
                    <a:bodyPr/>
                    <a:lstStyle/>
                    <a:p>
                      <a:pPr algn="ctr"/>
                      <a:r>
                        <a:rPr lang="en-US" b="1" dirty="0">
                          <a:solidFill>
                            <a:schemeClr val="tx1"/>
                          </a:solidFill>
                        </a:rPr>
                        <a:t>HSR&amp;D (824)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$6,735,283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Diane Murphy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766018"/>
                  </a:ext>
                </a:extLst>
              </a:tr>
              <a:tr h="370840">
                <a:tc>
                  <a:txBody>
                    <a:bodyPr/>
                    <a:lstStyle/>
                    <a:p>
                      <a:pPr algn="ctr"/>
                      <a:r>
                        <a:rPr lang="en-US" b="1" dirty="0">
                          <a:solidFill>
                            <a:schemeClr val="tx1"/>
                          </a:solidFill>
                        </a:rPr>
                        <a:t>RR&amp;D (822)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$7,674,399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Deborah Allen/Tiffany Asqueri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18851"/>
                  </a:ext>
                </a:extLst>
              </a:tr>
              <a:tr h="370840">
                <a:tc>
                  <a:txBody>
                    <a:bodyPr/>
                    <a:lstStyle/>
                    <a:p>
                      <a:pPr algn="ctr"/>
                      <a:r>
                        <a:rPr lang="en-US" b="1" dirty="0">
                          <a:solidFill>
                            <a:schemeClr val="tx1"/>
                          </a:solidFill>
                        </a:rPr>
                        <a:t>Totals: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$28,909,340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chemeClr val="tx1"/>
                          </a:solidFill>
                        </a:rPr>
                        <a:t>115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4448284"/>
                  </a:ext>
                </a:extLst>
              </a:tr>
            </a:tbl>
          </a:graphicData>
        </a:graphic>
      </p:graphicFrame>
      <p:sp>
        <p:nvSpPr>
          <p:cNvPr id="4" name="Content Placeholder 7">
            <a:extLst>
              <a:ext uri="{FF2B5EF4-FFF2-40B4-BE49-F238E27FC236}">
                <a16:creationId xmlns:a16="http://schemas.microsoft.com/office/drawing/2014/main" id="{D66F2066-E5D6-0E11-89C9-BF9D950317D4}"/>
              </a:ext>
            </a:extLst>
          </p:cNvPr>
          <p:cNvSpPr txBox="1">
            <a:spLocks/>
          </p:cNvSpPr>
          <p:nvPr/>
        </p:nvSpPr>
        <p:spPr>
          <a:xfrm>
            <a:off x="230682" y="1066800"/>
            <a:ext cx="8682633" cy="978729"/>
          </a:xfrm>
          <a:prstGeom prst="rect">
            <a:avLst/>
          </a:prstGeom>
        </p:spPr>
        <p:txBody>
          <a:bodyPr wrap="square">
            <a:sp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ＭＳ Ｐゴシック"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dirty="0"/>
              <a:t>The allocation total below reflect only allocated funding, and not projects on hold. </a:t>
            </a:r>
          </a:p>
          <a:p>
            <a:r>
              <a:rPr lang="en-US" sz="1800" dirty="0"/>
              <a:t>The # of Projects reflect funding allocated and projects on hold (a total of 31 projects are on hold).</a:t>
            </a:r>
          </a:p>
        </p:txBody>
      </p:sp>
    </p:spTree>
    <p:extLst>
      <p:ext uri="{BB962C8B-B14F-4D97-AF65-F5344CB8AC3E}">
        <p14:creationId xmlns:p14="http://schemas.microsoft.com/office/powerpoint/2010/main" val="3108166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DB5E0-5668-F148-580B-7DBB74F7766D}"/>
              </a:ext>
            </a:extLst>
          </p:cNvPr>
          <p:cNvSpPr>
            <a:spLocks noGrp="1"/>
          </p:cNvSpPr>
          <p:nvPr>
            <p:ph type="title"/>
          </p:nvPr>
        </p:nvSpPr>
        <p:spPr/>
        <p:txBody>
          <a:bodyPr/>
          <a:lstStyle/>
          <a:p>
            <a:r>
              <a:rPr lang="en-US" sz="2800" b="1" dirty="0">
                <a:latin typeface="Arial" panose="020B0604020202020204" pitchFamily="34" charset="0"/>
                <a:cs typeface="Arial" panose="020B0604020202020204" pitchFamily="34" charset="0"/>
              </a:rPr>
              <a:t>3.  Priority / vision-setting - Example</a:t>
            </a:r>
          </a:p>
        </p:txBody>
      </p:sp>
      <p:sp>
        <p:nvSpPr>
          <p:cNvPr id="3" name="Content Placeholder 2">
            <a:extLst>
              <a:ext uri="{FF2B5EF4-FFF2-40B4-BE49-F238E27FC236}">
                <a16:creationId xmlns:a16="http://schemas.microsoft.com/office/drawing/2014/main" id="{2C48B1E1-4DB4-45E5-99F1-E2188C7BCEDC}"/>
              </a:ext>
            </a:extLst>
          </p:cNvPr>
          <p:cNvSpPr>
            <a:spLocks noGrp="1"/>
          </p:cNvSpPr>
          <p:nvPr>
            <p:ph idx="1"/>
          </p:nvPr>
        </p:nvSpPr>
        <p:spPr>
          <a:xfrm>
            <a:off x="457200" y="1378930"/>
            <a:ext cx="8229600" cy="4525963"/>
          </a:xfrm>
        </p:spPr>
        <p:txBody>
          <a:bodyPr/>
          <a:lstStyle/>
          <a:p>
            <a:pPr marL="0" indent="0">
              <a:buNone/>
            </a:pPr>
            <a:r>
              <a:rPr lang="en-US" sz="2800" dirty="0">
                <a:solidFill>
                  <a:schemeClr val="tx1"/>
                </a:solidFill>
                <a:latin typeface="Arial" panose="020B0604020202020204" pitchFamily="34" charset="0"/>
                <a:cs typeface="Arial" panose="020B0604020202020204" pitchFamily="34" charset="0"/>
              </a:rPr>
              <a:t>Establish Executive Committee - </a:t>
            </a:r>
            <a:r>
              <a:rPr lang="en-US" sz="2400" dirty="0">
                <a:solidFill>
                  <a:schemeClr val="tx1"/>
                </a:solidFill>
                <a:latin typeface="Arial" panose="020B0604020202020204" pitchFamily="34" charset="0"/>
                <a:cs typeface="Arial" panose="020B0604020202020204" pitchFamily="34" charset="0"/>
              </a:rPr>
              <a:t>Exec Committee will coordinate with the AMP to prioritize focus areas of study.  </a:t>
            </a:r>
          </a:p>
          <a:p>
            <a:pPr marL="0" indent="0">
              <a:buNone/>
            </a:pPr>
            <a:endParaRPr lang="en-US" sz="2800" dirty="0">
              <a:solidFill>
                <a:schemeClr val="tx1"/>
              </a:solidFill>
              <a:latin typeface="Arial" panose="020B0604020202020204" pitchFamily="34" charset="0"/>
              <a:cs typeface="Arial" panose="020B0604020202020204" pitchFamily="34" charset="0"/>
            </a:endParaRPr>
          </a:p>
          <a:p>
            <a:r>
              <a:rPr lang="en-US" sz="2400" dirty="0">
                <a:solidFill>
                  <a:schemeClr val="tx1"/>
                </a:solidFill>
                <a:latin typeface="Arial" panose="020B0604020202020204" pitchFamily="34" charset="0"/>
                <a:cs typeface="Arial" panose="020B0604020202020204" pitchFamily="34" charset="0"/>
              </a:rPr>
              <a:t>VHA clinical staff SMEs – consider all services/departments </a:t>
            </a:r>
          </a:p>
          <a:p>
            <a:r>
              <a:rPr lang="en-US" sz="2400" dirty="0">
                <a:solidFill>
                  <a:schemeClr val="tx1"/>
                </a:solidFill>
                <a:latin typeface="Arial" panose="020B0604020202020204" pitchFamily="34" charset="0"/>
                <a:cs typeface="Arial" panose="020B0604020202020204" pitchFamily="34" charset="0"/>
              </a:rPr>
              <a:t>VA Researchers – not in subject area to avoid conflict</a:t>
            </a:r>
          </a:p>
          <a:p>
            <a:r>
              <a:rPr lang="en-US" sz="2400" dirty="0">
                <a:solidFill>
                  <a:schemeClr val="tx1"/>
                </a:solidFill>
                <a:latin typeface="Arial" panose="020B0604020202020204" pitchFamily="34" charset="0"/>
                <a:cs typeface="Arial" panose="020B0604020202020204" pitchFamily="34" charset="0"/>
              </a:rPr>
              <a:t>Other Federal Stakeholders (NIH or DoD)</a:t>
            </a:r>
          </a:p>
          <a:p>
            <a:r>
              <a:rPr lang="en-US" sz="2400" dirty="0">
                <a:solidFill>
                  <a:schemeClr val="tx1"/>
                </a:solidFill>
                <a:latin typeface="Arial" panose="020B0604020202020204" pitchFamily="34" charset="0"/>
                <a:cs typeface="Arial" panose="020B0604020202020204" pitchFamily="34" charset="0"/>
              </a:rPr>
              <a:t>Must be approved by ISRM Council</a:t>
            </a:r>
          </a:p>
          <a:p>
            <a:pPr marL="0" indent="0">
              <a:buNone/>
            </a:pP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1CC39CDD-2501-9C5C-B159-31A6953F75C9}"/>
              </a:ext>
            </a:extLst>
          </p:cNvPr>
          <p:cNvSpPr>
            <a:spLocks noGrp="1"/>
          </p:cNvSpPr>
          <p:nvPr>
            <p:ph type="sldNum" sz="quarter" idx="12"/>
          </p:nvPr>
        </p:nvSpPr>
        <p:spPr/>
        <p:txBody>
          <a:bodyPr/>
          <a:lstStyle/>
          <a:p>
            <a:fld id="{19E4C63F-2F49-4D37-AB92-5FBB26E76B61}" type="slidenum">
              <a:rPr lang="en-US" altLang="en-US" smtClean="0"/>
              <a:pPr/>
              <a:t>13</a:t>
            </a:fld>
            <a:endParaRPr lang="en-US" altLang="en-US"/>
          </a:p>
        </p:txBody>
      </p:sp>
    </p:spTree>
    <p:extLst>
      <p:ext uri="{BB962C8B-B14F-4D97-AF65-F5344CB8AC3E}">
        <p14:creationId xmlns:p14="http://schemas.microsoft.com/office/powerpoint/2010/main" val="2091347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8A117-7E7F-5B26-C1CA-C8E7D16F40B0}"/>
              </a:ext>
            </a:extLst>
          </p:cNvPr>
          <p:cNvSpPr>
            <a:spLocks noGrp="1"/>
          </p:cNvSpPr>
          <p:nvPr>
            <p:ph type="title"/>
          </p:nvPr>
        </p:nvSpPr>
        <p:spPr/>
        <p:txBody>
          <a:bodyPr/>
          <a:lstStyle/>
          <a:p>
            <a:r>
              <a:rPr lang="en-US" sz="2800" b="1" dirty="0">
                <a:latin typeface="Arial" panose="020B0604020202020204" pitchFamily="34" charset="0"/>
                <a:cs typeface="Arial" panose="020B0604020202020204" pitchFamily="34" charset="0"/>
              </a:rPr>
              <a:t>3.  Priority / vision – setting (cont’d)</a:t>
            </a:r>
          </a:p>
        </p:txBody>
      </p:sp>
      <p:sp>
        <p:nvSpPr>
          <p:cNvPr id="3" name="Content Placeholder 2">
            <a:extLst>
              <a:ext uri="{FF2B5EF4-FFF2-40B4-BE49-F238E27FC236}">
                <a16:creationId xmlns:a16="http://schemas.microsoft.com/office/drawing/2014/main" id="{E0F1BF17-7889-E84A-4C2C-B98A9EBE5CE9}"/>
              </a:ext>
            </a:extLst>
          </p:cNvPr>
          <p:cNvSpPr>
            <a:spLocks noGrp="1"/>
          </p:cNvSpPr>
          <p:nvPr>
            <p:ph idx="1"/>
          </p:nvPr>
        </p:nvSpPr>
        <p:spPr>
          <a:xfrm>
            <a:off x="457200" y="1343071"/>
            <a:ext cx="8229600" cy="4525963"/>
          </a:xfrm>
        </p:spPr>
        <p:txBody>
          <a:bodyPr/>
          <a:lstStyle/>
          <a:p>
            <a:pPr marL="0" indent="0">
              <a:buNone/>
            </a:pPr>
            <a:r>
              <a:rPr lang="en-US" sz="2800" dirty="0">
                <a:solidFill>
                  <a:schemeClr val="tx1"/>
                </a:solidFill>
                <a:latin typeface="Arial" panose="020B0604020202020204" pitchFamily="34" charset="0"/>
                <a:cs typeface="Arial" panose="020B0604020202020204" pitchFamily="34" charset="0"/>
              </a:rPr>
              <a:t>Identifying clinical area(s) in need of research-based evidence</a:t>
            </a:r>
          </a:p>
          <a:p>
            <a:r>
              <a:rPr lang="en-US" sz="2400" dirty="0" err="1">
                <a:solidFill>
                  <a:schemeClr val="tx1"/>
                </a:solidFill>
                <a:latin typeface="Arial" panose="020B0604020202020204" pitchFamily="34" charset="0"/>
                <a:cs typeface="Arial" panose="020B0604020202020204" pitchFamily="34" charset="0"/>
              </a:rPr>
              <a:t>POp</a:t>
            </a:r>
            <a:r>
              <a:rPr lang="en-US" sz="2400" dirty="0">
                <a:solidFill>
                  <a:schemeClr val="tx1"/>
                </a:solidFill>
                <a:latin typeface="Arial" panose="020B0604020202020204" pitchFamily="34" charset="0"/>
                <a:cs typeface="Arial" panose="020B0604020202020204" pitchFamily="34" charset="0"/>
              </a:rPr>
              <a:t>-AMP used QUERI to conduct a survey of stakeholders from VISN Directors, Chiefs of Staff, clinicians, pharmacists, administrators, and Veterans focus groups to identify areas based on purview.</a:t>
            </a:r>
          </a:p>
          <a:p>
            <a:r>
              <a:rPr lang="en-US" sz="2400" dirty="0">
                <a:solidFill>
                  <a:schemeClr val="tx1"/>
                </a:solidFill>
                <a:latin typeface="Arial" panose="020B0604020202020204" pitchFamily="34" charset="0"/>
                <a:cs typeface="Arial" panose="020B0604020202020204" pitchFamily="34" charset="0"/>
              </a:rPr>
              <a:t>Other AMPs created focus groups and held F2F meetings to identify key areas</a:t>
            </a:r>
          </a:p>
          <a:p>
            <a:r>
              <a:rPr lang="en-US" sz="2400" dirty="0">
                <a:solidFill>
                  <a:schemeClr val="tx1"/>
                </a:solidFill>
                <a:latin typeface="Arial" panose="020B0604020202020204" pitchFamily="34" charset="0"/>
                <a:cs typeface="Arial" panose="020B0604020202020204" pitchFamily="34" charset="0"/>
              </a:rPr>
              <a:t>Once areas have been identified, they are presented to the Executive Committee for prioritization.</a:t>
            </a:r>
          </a:p>
        </p:txBody>
      </p:sp>
      <p:sp>
        <p:nvSpPr>
          <p:cNvPr id="6" name="Slide Number Placeholder 5">
            <a:extLst>
              <a:ext uri="{FF2B5EF4-FFF2-40B4-BE49-F238E27FC236}">
                <a16:creationId xmlns:a16="http://schemas.microsoft.com/office/drawing/2014/main" id="{804C73B4-D50C-32A7-12D5-94D91DF891CB}"/>
              </a:ext>
            </a:extLst>
          </p:cNvPr>
          <p:cNvSpPr>
            <a:spLocks noGrp="1"/>
          </p:cNvSpPr>
          <p:nvPr>
            <p:ph type="sldNum" sz="quarter" idx="12"/>
          </p:nvPr>
        </p:nvSpPr>
        <p:spPr/>
        <p:txBody>
          <a:bodyPr/>
          <a:lstStyle/>
          <a:p>
            <a:fld id="{19E4C63F-2F49-4D37-AB92-5FBB26E76B61}" type="slidenum">
              <a:rPr lang="en-US" altLang="en-US" smtClean="0"/>
              <a:pPr/>
              <a:t>14</a:t>
            </a:fld>
            <a:endParaRPr lang="en-US" altLang="en-US"/>
          </a:p>
        </p:txBody>
      </p:sp>
    </p:spTree>
    <p:extLst>
      <p:ext uri="{BB962C8B-B14F-4D97-AF65-F5344CB8AC3E}">
        <p14:creationId xmlns:p14="http://schemas.microsoft.com/office/powerpoint/2010/main" val="2890206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4BDC5-1601-49D1-9581-404B58CF64FB}"/>
              </a:ext>
            </a:extLst>
          </p:cNvPr>
          <p:cNvSpPr>
            <a:spLocks noGrp="1"/>
          </p:cNvSpPr>
          <p:nvPr>
            <p:ph type="title"/>
          </p:nvPr>
        </p:nvSpPr>
        <p:spPr/>
        <p:txBody>
          <a:bodyPr/>
          <a:lstStyle/>
          <a:p>
            <a:r>
              <a:rPr lang="en-US" sz="4000" dirty="0">
                <a:latin typeface="+mn-lt"/>
              </a:rPr>
              <a:t>                                                               </a:t>
            </a:r>
            <a:r>
              <a:rPr lang="en-US" sz="4000" dirty="0">
                <a:solidFill>
                  <a:schemeClr val="bg1"/>
                </a:solidFill>
                <a:latin typeface="+mn-lt"/>
              </a:rPr>
              <a:t>4.  RFAs/Review</a:t>
            </a:r>
          </a:p>
        </p:txBody>
      </p:sp>
      <p:sp>
        <p:nvSpPr>
          <p:cNvPr id="4" name="TextBox 3">
            <a:extLst>
              <a:ext uri="{FF2B5EF4-FFF2-40B4-BE49-F238E27FC236}">
                <a16:creationId xmlns:a16="http://schemas.microsoft.com/office/drawing/2014/main" id="{485ACB96-1D1E-40FD-A801-F88B403F27D9}"/>
              </a:ext>
            </a:extLst>
          </p:cNvPr>
          <p:cNvSpPr txBox="1"/>
          <p:nvPr/>
        </p:nvSpPr>
        <p:spPr>
          <a:xfrm>
            <a:off x="373062" y="1219200"/>
            <a:ext cx="8397875" cy="4232121"/>
          </a:xfrm>
          <a:prstGeom prst="rect">
            <a:avLst/>
          </a:prstGeom>
          <a:noFill/>
        </p:spPr>
        <p:txBody>
          <a:bodyPr wrap="square">
            <a:spAutoFit/>
          </a:bodyPr>
          <a:lstStyle/>
          <a:p>
            <a:pPr marR="0" lvl="0">
              <a:lnSpc>
                <a:spcPct val="110000"/>
              </a:lnSpc>
              <a:spcBef>
                <a:spcPts val="0"/>
              </a:spcBef>
              <a:spcAft>
                <a:spcPts val="600"/>
              </a:spcAft>
            </a:pPr>
            <a:r>
              <a:rPr lang="en-US" sz="2800" dirty="0">
                <a:effectLst/>
                <a:ea typeface="Yu Mincho" panose="02020400000000000000" pitchFamily="18" charset="-128"/>
                <a:cs typeface="Arial" panose="020B0604020202020204" pitchFamily="34" charset="0"/>
              </a:rPr>
              <a:t>1. Draft metrics and measurements of success for AMP</a:t>
            </a:r>
          </a:p>
          <a:p>
            <a:pPr marR="0" lvl="0">
              <a:lnSpc>
                <a:spcPct val="110000"/>
              </a:lnSpc>
              <a:spcBef>
                <a:spcPts val="0"/>
              </a:spcBef>
              <a:spcAft>
                <a:spcPts val="600"/>
              </a:spcAft>
            </a:pPr>
            <a:r>
              <a:rPr lang="en-US" sz="2800" dirty="0">
                <a:ea typeface="Yu Mincho" panose="02020400000000000000" pitchFamily="18" charset="-128"/>
                <a:cs typeface="Arial" panose="020B0604020202020204" pitchFamily="34" charset="0"/>
              </a:rPr>
              <a:t>2. B</a:t>
            </a:r>
            <a:r>
              <a:rPr lang="en-US" sz="2800" dirty="0">
                <a:effectLst/>
                <a:ea typeface="Yu Mincho" panose="02020400000000000000" pitchFamily="18" charset="-128"/>
                <a:cs typeface="Arial" panose="020B0604020202020204" pitchFamily="34" charset="0"/>
              </a:rPr>
              <a:t>road RFA (based upon purview) </a:t>
            </a:r>
          </a:p>
          <a:p>
            <a:pPr marR="0" lvl="0">
              <a:lnSpc>
                <a:spcPct val="110000"/>
              </a:lnSpc>
              <a:spcBef>
                <a:spcPts val="0"/>
              </a:spcBef>
              <a:spcAft>
                <a:spcPts val="600"/>
              </a:spcAft>
            </a:pPr>
            <a:r>
              <a:rPr lang="en-US" sz="2800" dirty="0">
                <a:ea typeface="Yu Mincho" panose="02020400000000000000" pitchFamily="18" charset="-128"/>
                <a:cs typeface="Arial" panose="020B0604020202020204" pitchFamily="34" charset="0"/>
              </a:rPr>
              <a:t>	</a:t>
            </a:r>
            <a:r>
              <a:rPr lang="en-US" sz="2000" dirty="0">
                <a:ea typeface="Yu Mincho" panose="02020400000000000000" pitchFamily="18" charset="-128"/>
                <a:cs typeface="Arial" panose="020B0604020202020204" pitchFamily="34" charset="0"/>
              </a:rPr>
              <a:t>Must be approved by ISRM LC and Released </a:t>
            </a:r>
            <a:endParaRPr lang="en-US" sz="2000" dirty="0">
              <a:effectLst/>
              <a:ea typeface="Yu Mincho" panose="02020400000000000000" pitchFamily="18" charset="-128"/>
              <a:cs typeface="Arial" panose="020B0604020202020204" pitchFamily="34" charset="0"/>
            </a:endParaRPr>
          </a:p>
          <a:p>
            <a:pPr marR="0" lvl="0">
              <a:lnSpc>
                <a:spcPct val="110000"/>
              </a:lnSpc>
              <a:spcBef>
                <a:spcPts val="0"/>
              </a:spcBef>
              <a:spcAft>
                <a:spcPts val="600"/>
              </a:spcAft>
            </a:pPr>
            <a:r>
              <a:rPr lang="en-US" sz="2800" dirty="0">
                <a:effectLst/>
                <a:ea typeface="Yu Mincho" panose="02020400000000000000" pitchFamily="18" charset="-128"/>
                <a:cs typeface="Arial" panose="020B0604020202020204" pitchFamily="34" charset="0"/>
              </a:rPr>
              <a:t>3. Portfolio Analysis (Rios and AMP) </a:t>
            </a:r>
          </a:p>
          <a:p>
            <a:pPr marR="0" lvl="0">
              <a:lnSpc>
                <a:spcPct val="110000"/>
              </a:lnSpc>
              <a:spcBef>
                <a:spcPts val="0"/>
              </a:spcBef>
              <a:spcAft>
                <a:spcPts val="600"/>
              </a:spcAft>
            </a:pPr>
            <a:r>
              <a:rPr lang="en-US" sz="2800" dirty="0">
                <a:ea typeface="Yu Mincho" panose="02020400000000000000" pitchFamily="18" charset="-128"/>
                <a:cs typeface="Arial" panose="020B0604020202020204" pitchFamily="34" charset="0"/>
              </a:rPr>
              <a:t>4. </a:t>
            </a:r>
            <a:r>
              <a:rPr lang="en-US" sz="2800" dirty="0">
                <a:effectLst/>
                <a:ea typeface="Yu Mincho" panose="02020400000000000000" pitchFamily="18" charset="-128"/>
                <a:cs typeface="Arial" panose="020B0604020202020204" pitchFamily="34" charset="0"/>
              </a:rPr>
              <a:t>Craft Focused RFAs based on priority areas determined by Executive Committee</a:t>
            </a:r>
          </a:p>
          <a:p>
            <a:pPr marR="0" lvl="0">
              <a:lnSpc>
                <a:spcPct val="110000"/>
              </a:lnSpc>
              <a:spcBef>
                <a:spcPts val="0"/>
              </a:spcBef>
              <a:spcAft>
                <a:spcPts val="600"/>
              </a:spcAft>
            </a:pPr>
            <a:r>
              <a:rPr lang="en-US" sz="2800" dirty="0">
                <a:ea typeface="Yu Mincho" panose="02020400000000000000" pitchFamily="18" charset="-128"/>
                <a:cs typeface="Arial" panose="020B0604020202020204" pitchFamily="34" charset="0"/>
              </a:rPr>
              <a:t>	</a:t>
            </a:r>
            <a:r>
              <a:rPr lang="en-US" sz="2000" dirty="0">
                <a:ea typeface="Yu Mincho" panose="02020400000000000000" pitchFamily="18" charset="-128"/>
                <a:cs typeface="Arial" panose="020B0604020202020204" pitchFamily="34" charset="0"/>
              </a:rPr>
              <a:t>Must be a</a:t>
            </a:r>
            <a:r>
              <a:rPr lang="en-US" sz="2000" dirty="0">
                <a:effectLst/>
                <a:ea typeface="Yu Mincho" panose="02020400000000000000" pitchFamily="18" charset="-128"/>
                <a:cs typeface="Arial" panose="020B0604020202020204" pitchFamily="34" charset="0"/>
              </a:rPr>
              <a:t>pproved by ISRM LC and released</a:t>
            </a:r>
          </a:p>
        </p:txBody>
      </p:sp>
    </p:spTree>
    <p:extLst>
      <p:ext uri="{BB962C8B-B14F-4D97-AF65-F5344CB8AC3E}">
        <p14:creationId xmlns:p14="http://schemas.microsoft.com/office/powerpoint/2010/main" val="1758968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12DE8-EF58-5488-902D-734EA09E9A3A}"/>
              </a:ext>
            </a:extLst>
          </p:cNvPr>
          <p:cNvSpPr>
            <a:spLocks noGrp="1"/>
          </p:cNvSpPr>
          <p:nvPr>
            <p:ph type="title"/>
          </p:nvPr>
        </p:nvSpPr>
        <p:spPr/>
        <p:txBody>
          <a:bodyPr/>
          <a:lstStyle/>
          <a:p>
            <a:r>
              <a:rPr lang="en-US" altLang="en-US" sz="2800" b="1" dirty="0">
                <a:latin typeface="Arial" panose="020B0604020202020204" pitchFamily="34" charset="0"/>
                <a:cs typeface="Arial" panose="020B0604020202020204" pitchFamily="34" charset="0"/>
              </a:rPr>
              <a:t>4. </a:t>
            </a:r>
            <a:r>
              <a:rPr lang="en-US" altLang="en-US" sz="2800" b="1" dirty="0" err="1">
                <a:latin typeface="Arial" panose="020B0604020202020204" pitchFamily="34" charset="0"/>
                <a:cs typeface="Arial" panose="020B0604020202020204" pitchFamily="34" charset="0"/>
              </a:rPr>
              <a:t>POp</a:t>
            </a:r>
            <a:r>
              <a:rPr lang="en-US" altLang="en-US" sz="2800" b="1" dirty="0">
                <a:latin typeface="Arial" panose="020B0604020202020204" pitchFamily="34" charset="0"/>
                <a:cs typeface="Arial" panose="020B0604020202020204" pitchFamily="34" charset="0"/>
              </a:rPr>
              <a:t> AMP </a:t>
            </a:r>
            <a:r>
              <a:rPr lang="en-US" altLang="en-US" sz="2800" b="1" dirty="0" err="1">
                <a:latin typeface="Arial" panose="020B0604020202020204" pitchFamily="34" charset="0"/>
                <a:cs typeface="Arial" panose="020B0604020202020204" pitchFamily="34" charset="0"/>
              </a:rPr>
              <a:t>BrOad</a:t>
            </a:r>
            <a:r>
              <a:rPr lang="en-US" altLang="en-US" sz="2800" b="1" dirty="0">
                <a:latin typeface="Arial" panose="020B0604020202020204" pitchFamily="34" charset="0"/>
                <a:cs typeface="Arial" panose="020B0604020202020204" pitchFamily="34" charset="0"/>
              </a:rPr>
              <a:t> RFAs - Example</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9CD0C51-68A9-CA0E-C6B0-F426C48035CC}"/>
              </a:ext>
            </a:extLst>
          </p:cNvPr>
          <p:cNvSpPr>
            <a:spLocks noGrp="1"/>
          </p:cNvSpPr>
          <p:nvPr>
            <p:ph idx="1"/>
          </p:nvPr>
        </p:nvSpPr>
        <p:spPr/>
        <p:txBody>
          <a:bodyPr/>
          <a:lstStyle/>
          <a:p>
            <a:pPr>
              <a:spcBef>
                <a:spcPts val="1800"/>
              </a:spcBef>
            </a:pPr>
            <a:r>
              <a:rPr lang="en-US" b="1" dirty="0">
                <a:latin typeface="Arial" panose="020B0604020202020204" pitchFamily="34" charset="0"/>
                <a:cs typeface="Arial" panose="020B0604020202020204" pitchFamily="34" charset="0"/>
              </a:rPr>
              <a:t>Decide if Companion Pre-Application (I02) is needed</a:t>
            </a:r>
          </a:p>
          <a:p>
            <a:pPr>
              <a:spcBef>
                <a:spcPts val="1800"/>
              </a:spcBef>
            </a:pPr>
            <a:r>
              <a:rPr lang="en-US" b="1" dirty="0">
                <a:latin typeface="Arial" panose="020B0604020202020204" pitchFamily="34" charset="0"/>
                <a:cs typeface="Arial" panose="020B0604020202020204" pitchFamily="34" charset="0"/>
              </a:rPr>
              <a:t>Parent RFA</a:t>
            </a:r>
          </a:p>
          <a:p>
            <a:pPr lvl="1">
              <a:spcBef>
                <a:spcPts val="1800"/>
              </a:spcBef>
            </a:pPr>
            <a:r>
              <a:rPr lang="en-US" sz="3200" b="1" dirty="0">
                <a:latin typeface="Arial" panose="020B0604020202020204" pitchFamily="34" charset="0"/>
                <a:cs typeface="Arial" panose="020B0604020202020204" pitchFamily="34" charset="0"/>
              </a:rPr>
              <a:t>Pre-clinical, observational and epidemiological studies</a:t>
            </a:r>
          </a:p>
          <a:p>
            <a:pPr>
              <a:spcBef>
                <a:spcPts val="1800"/>
              </a:spcBef>
            </a:pPr>
            <a:r>
              <a:rPr lang="en-US" b="1" dirty="0">
                <a:latin typeface="Arial" panose="020B0604020202020204" pitchFamily="34" charset="0"/>
                <a:cs typeface="Arial" panose="020B0604020202020204" pitchFamily="34" charset="0"/>
              </a:rPr>
              <a:t>Clinical Trial RFA</a:t>
            </a:r>
          </a:p>
          <a:p>
            <a:pPr lvl="1">
              <a:spcBef>
                <a:spcPts val="1800"/>
              </a:spcBef>
            </a:pPr>
            <a:r>
              <a:rPr lang="en-US" sz="3200" b="1" dirty="0">
                <a:latin typeface="Arial" panose="020B0604020202020204" pitchFamily="34" charset="0"/>
                <a:cs typeface="Arial" panose="020B0604020202020204" pitchFamily="34" charset="0"/>
              </a:rPr>
              <a:t>Single and Multi-site Clinical Trials</a:t>
            </a:r>
          </a:p>
          <a:p>
            <a:pPr marL="457200" lvl="1" indent="0">
              <a:buNone/>
            </a:pPr>
            <a:endParaRPr lang="en-US"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E98C070B-487E-5F8B-26C0-83109A4B0944}"/>
              </a:ext>
            </a:extLst>
          </p:cNvPr>
          <p:cNvSpPr>
            <a:spLocks noGrp="1"/>
          </p:cNvSpPr>
          <p:nvPr>
            <p:ph type="sldNum" sz="quarter" idx="12"/>
          </p:nvPr>
        </p:nvSpPr>
        <p:spPr/>
        <p:txBody>
          <a:bodyPr/>
          <a:lstStyle/>
          <a:p>
            <a:fld id="{19E4C63F-2F49-4D37-AB92-5FBB26E76B61}" type="slidenum">
              <a:rPr lang="en-US" altLang="en-US" smtClean="0"/>
              <a:pPr/>
              <a:t>16</a:t>
            </a:fld>
            <a:endParaRPr lang="en-US" altLang="en-US"/>
          </a:p>
        </p:txBody>
      </p:sp>
      <p:pic>
        <p:nvPicPr>
          <p:cNvPr id="4" name="Graphic 3" descr="Megaphone outline">
            <a:extLst>
              <a:ext uri="{FF2B5EF4-FFF2-40B4-BE49-F238E27FC236}">
                <a16:creationId xmlns:a16="http://schemas.microsoft.com/office/drawing/2014/main" id="{40BFA104-2D2C-24EC-6259-BC6B05A838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01000" y="-106362"/>
            <a:ext cx="914400" cy="914400"/>
          </a:xfrm>
          <a:prstGeom prst="rect">
            <a:avLst/>
          </a:prstGeom>
        </p:spPr>
      </p:pic>
    </p:spTree>
    <p:extLst>
      <p:ext uri="{BB962C8B-B14F-4D97-AF65-F5344CB8AC3E}">
        <p14:creationId xmlns:p14="http://schemas.microsoft.com/office/powerpoint/2010/main" val="3019326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CED95D-43B5-4DA0-8236-78AAA8911ED2}"/>
              </a:ext>
            </a:extLst>
          </p:cNvPr>
          <p:cNvSpPr>
            <a:spLocks noGrp="1"/>
          </p:cNvSpPr>
          <p:nvPr>
            <p:ph type="title"/>
          </p:nvPr>
        </p:nvSpPr>
        <p:spPr>
          <a:xfrm>
            <a:off x="990600" y="-14213"/>
            <a:ext cx="7696200" cy="487362"/>
          </a:xfrm>
        </p:spPr>
        <p:txBody>
          <a:bodyPr/>
          <a:lstStyle/>
          <a:p>
            <a:pPr>
              <a:defRPr/>
            </a:pPr>
            <a:r>
              <a:rPr lang="en-US" altLang="en-US" sz="2800" b="1" dirty="0">
                <a:latin typeface="Arial" panose="020B0604020202020204" pitchFamily="34" charset="0"/>
                <a:cs typeface="Arial" panose="020B0604020202020204" pitchFamily="34" charset="0"/>
              </a:rPr>
              <a:t>4. PARENT Merit Review Award - </a:t>
            </a:r>
            <a:r>
              <a:rPr lang="en-US" altLang="en-US" sz="2800" b="1" dirty="0" err="1">
                <a:latin typeface="Arial" panose="020B0604020202020204" pitchFamily="34" charset="0"/>
                <a:cs typeface="Arial" panose="020B0604020202020204" pitchFamily="34" charset="0"/>
              </a:rPr>
              <a:t>EXample</a:t>
            </a:r>
            <a:endParaRPr lang="en-US" sz="2400" dirty="0"/>
          </a:p>
        </p:txBody>
      </p:sp>
      <p:sp>
        <p:nvSpPr>
          <p:cNvPr id="8197" name="Slide Number Placeholder 4">
            <a:extLst>
              <a:ext uri="{FF2B5EF4-FFF2-40B4-BE49-F238E27FC236}">
                <a16:creationId xmlns:a16="http://schemas.microsoft.com/office/drawing/2014/main" id="{11BC1A21-EFB3-4B13-BBDD-2DC6FBC97E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eaLnBrk="1" hangingPunct="1"/>
            <a:fld id="{4ED38E99-6B66-421C-B00D-53096902ECA1}" type="slidenum">
              <a:rPr lang="en-US" altLang="en-US" sz="1000">
                <a:solidFill>
                  <a:schemeClr val="bg1"/>
                </a:solidFill>
              </a:rPr>
              <a:pPr eaLnBrk="1" hangingPunct="1"/>
              <a:t>17</a:t>
            </a:fld>
            <a:endParaRPr lang="en-US" altLang="en-US" sz="1000">
              <a:solidFill>
                <a:schemeClr val="bg1"/>
              </a:solidFill>
            </a:endParaRPr>
          </a:p>
        </p:txBody>
      </p:sp>
      <p:sp>
        <p:nvSpPr>
          <p:cNvPr id="5" name="Rectangle 4">
            <a:extLst>
              <a:ext uri="{FF2B5EF4-FFF2-40B4-BE49-F238E27FC236}">
                <a16:creationId xmlns:a16="http://schemas.microsoft.com/office/drawing/2014/main" id="{B109B989-D652-48C4-98AF-CF1D9E3F2811}"/>
              </a:ext>
            </a:extLst>
          </p:cNvPr>
          <p:cNvSpPr/>
          <p:nvPr/>
        </p:nvSpPr>
        <p:spPr>
          <a:xfrm>
            <a:off x="228600" y="930349"/>
            <a:ext cx="8686800" cy="5632311"/>
          </a:xfrm>
          <a:prstGeom prst="rect">
            <a:avLst/>
          </a:prstGeom>
        </p:spPr>
        <p:txBody>
          <a:bodyPr wrap="square">
            <a:spAutoFit/>
          </a:bodyPr>
          <a:lstStyle/>
          <a:p>
            <a:pPr marL="342900" marR="0" indent="-342900">
              <a:spcBef>
                <a:spcPts val="0"/>
              </a:spcBef>
              <a:spcAft>
                <a:spcPts val="0"/>
              </a:spcAft>
              <a:buFont typeface="Arial" panose="020B0604020202020204" pitchFamily="34" charset="0"/>
              <a:buChar char="•"/>
            </a:pPr>
            <a:r>
              <a:rPr lang="en-US" sz="2400" b="1" spc="0" dirty="0">
                <a:effectLst/>
                <a:latin typeface="Arial" panose="020B0604020202020204" pitchFamily="34" charset="0"/>
                <a:ea typeface="Calibri" panose="020F0502020204030204" pitchFamily="34" charset="0"/>
              </a:rPr>
              <a:t>Decide funding stream/budget caps.</a:t>
            </a:r>
          </a:p>
          <a:p>
            <a:pPr marL="0" marR="0">
              <a:spcBef>
                <a:spcPts val="0"/>
              </a:spcBef>
              <a:spcAft>
                <a:spcPts val="0"/>
              </a:spcAft>
            </a:pPr>
            <a:r>
              <a:rPr lang="en-US" sz="2400" b="1" dirty="0" err="1">
                <a:ea typeface="Calibri" panose="020F0502020204030204" pitchFamily="34" charset="0"/>
              </a:rPr>
              <a:t>PoP</a:t>
            </a:r>
            <a:r>
              <a:rPr lang="en-US" sz="2400" b="1" dirty="0">
                <a:ea typeface="Calibri" panose="020F0502020204030204" pitchFamily="34" charset="0"/>
              </a:rPr>
              <a:t> AMP adopted the following scheme (common to RRD, HSRD and CSRD):</a:t>
            </a:r>
            <a:endParaRPr lang="en-US" sz="2400" b="1" spc="0" dirty="0">
              <a:effectLst/>
              <a:latin typeface="Arial" panose="020B0604020202020204" pitchFamily="34" charset="0"/>
              <a:ea typeface="Calibri" panose="020F0502020204030204" pitchFamily="34" charset="0"/>
            </a:endParaRPr>
          </a:p>
          <a:p>
            <a:pPr marL="0" marR="0">
              <a:spcBef>
                <a:spcPts val="0"/>
              </a:spcBef>
              <a:spcAft>
                <a:spcPts val="0"/>
              </a:spcAft>
            </a:pPr>
            <a:endParaRPr lang="en-US" sz="2400" b="1" spc="0" dirty="0">
              <a:effectLst/>
              <a:latin typeface="Arial" panose="020B0604020202020204" pitchFamily="34" charset="0"/>
              <a:ea typeface="Calibri" panose="020F0502020204030204" pitchFamily="34" charset="0"/>
            </a:endParaRPr>
          </a:p>
          <a:p>
            <a:pPr marL="0" marR="0">
              <a:spcBef>
                <a:spcPts val="0"/>
              </a:spcBef>
              <a:spcAft>
                <a:spcPts val="0"/>
              </a:spcAft>
            </a:pPr>
            <a:r>
              <a:rPr lang="en-US" sz="2400" b="1" spc="0" dirty="0">
                <a:effectLst/>
                <a:latin typeface="Arial" panose="020B0604020202020204" pitchFamily="34" charset="0"/>
                <a:ea typeface="Calibri" panose="020F0502020204030204" pitchFamily="34" charset="0"/>
              </a:rPr>
              <a:t>No annual budget cap; thus, variable funding may be utilized as long as the overall budget cap (based on years requested) is maintained. </a:t>
            </a:r>
          </a:p>
          <a:p>
            <a:pPr marL="0" marR="0">
              <a:spcBef>
                <a:spcPts val="0"/>
              </a:spcBef>
              <a:spcAft>
                <a:spcPts val="0"/>
              </a:spcAft>
            </a:pPr>
            <a:endParaRPr lang="en-US" sz="2400" b="1" spc="0" dirty="0">
              <a:effectLst/>
              <a:latin typeface="Arial" panose="020B0604020202020204" pitchFamily="34" charset="0"/>
              <a:ea typeface="Calibri" panose="020F0502020204030204" pitchFamily="34" charset="0"/>
            </a:endParaRPr>
          </a:p>
          <a:p>
            <a:pPr marL="0" marR="0">
              <a:spcBef>
                <a:spcPts val="0"/>
              </a:spcBef>
              <a:spcAft>
                <a:spcPts val="0"/>
              </a:spcAft>
            </a:pPr>
            <a:r>
              <a:rPr lang="en-US" sz="2400" b="1" spc="0" dirty="0">
                <a:effectLst/>
                <a:latin typeface="Arial" panose="020B0604020202020204" pitchFamily="34" charset="0"/>
                <a:ea typeface="Calibri" panose="020F0502020204030204" pitchFamily="34" charset="0"/>
              </a:rPr>
              <a:t>The salary for all personnel, including the contact PD/PI is included in this cap. </a:t>
            </a:r>
            <a:endParaRPr lang="en-US" sz="2400" b="1" spc="15" dirty="0">
              <a:effectLst/>
              <a:latin typeface="Arial" panose="020B0604020202020204" pitchFamily="34" charset="0"/>
              <a:ea typeface="Calibri" panose="020F0502020204030204" pitchFamily="34" charset="0"/>
            </a:endParaRPr>
          </a:p>
          <a:p>
            <a:pPr>
              <a:spcBef>
                <a:spcPts val="0"/>
              </a:spcBef>
            </a:pPr>
            <a:endParaRPr lang="en-US" sz="2400" b="1" dirty="0">
              <a:ea typeface="Calibri"/>
            </a:endParaRPr>
          </a:p>
          <a:p>
            <a:pPr marL="457200" marR="0">
              <a:spcBef>
                <a:spcPts val="0"/>
              </a:spcBef>
              <a:spcAft>
                <a:spcPts val="0"/>
              </a:spcAft>
            </a:pPr>
            <a:r>
              <a:rPr lang="en-US" sz="2400" b="1" spc="0" dirty="0">
                <a:effectLst/>
                <a:latin typeface="Arial" panose="020B0604020202020204" pitchFamily="34" charset="0"/>
                <a:ea typeface="Calibri" panose="020F0502020204030204" pitchFamily="34" charset="0"/>
              </a:rPr>
              <a:t>	</a:t>
            </a:r>
            <a:r>
              <a:rPr lang="en-US" sz="2400" b="1" dirty="0"/>
              <a:t>1 year = $300,000 max</a:t>
            </a:r>
          </a:p>
          <a:p>
            <a:pPr marL="457200" marR="0">
              <a:spcBef>
                <a:spcPts val="0"/>
              </a:spcBef>
              <a:spcAft>
                <a:spcPts val="0"/>
              </a:spcAft>
            </a:pPr>
            <a:r>
              <a:rPr lang="en-US" sz="2400" b="1" dirty="0"/>
              <a:t>	2 years = $600,000 max</a:t>
            </a:r>
          </a:p>
          <a:p>
            <a:pPr marL="457200" marR="0">
              <a:spcBef>
                <a:spcPts val="0"/>
              </a:spcBef>
              <a:spcAft>
                <a:spcPts val="0"/>
              </a:spcAft>
            </a:pPr>
            <a:r>
              <a:rPr lang="en-US" sz="2400" b="1" dirty="0"/>
              <a:t>	3 years = $900,000 max</a:t>
            </a:r>
          </a:p>
          <a:p>
            <a:r>
              <a:rPr lang="en-US" sz="2400" b="1" dirty="0"/>
              <a:t>	4 years = $1,200,000 max</a:t>
            </a:r>
          </a:p>
        </p:txBody>
      </p:sp>
      <p:pic>
        <p:nvPicPr>
          <p:cNvPr id="3" name="Graphic 2" descr="Man with kid outline">
            <a:extLst>
              <a:ext uri="{FF2B5EF4-FFF2-40B4-BE49-F238E27FC236}">
                <a16:creationId xmlns:a16="http://schemas.microsoft.com/office/drawing/2014/main" id="{E0221621-A843-41B2-9241-135669E449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45819" y="15949"/>
            <a:ext cx="914400" cy="914400"/>
          </a:xfrm>
          <a:prstGeom prst="rect">
            <a:avLst/>
          </a:prstGeom>
        </p:spPr>
      </p:pic>
    </p:spTree>
    <p:extLst>
      <p:ext uri="{BB962C8B-B14F-4D97-AF65-F5344CB8AC3E}">
        <p14:creationId xmlns:p14="http://schemas.microsoft.com/office/powerpoint/2010/main" val="3465504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CED95D-43B5-4DA0-8236-78AAA8911ED2}"/>
              </a:ext>
            </a:extLst>
          </p:cNvPr>
          <p:cNvSpPr>
            <a:spLocks noGrp="1"/>
          </p:cNvSpPr>
          <p:nvPr>
            <p:ph type="title"/>
          </p:nvPr>
        </p:nvSpPr>
        <p:spPr/>
        <p:txBody>
          <a:bodyPr/>
          <a:lstStyle/>
          <a:p>
            <a:pPr>
              <a:defRPr/>
            </a:pPr>
            <a:r>
              <a:rPr lang="en-US" altLang="en-US" sz="2800" b="1" dirty="0">
                <a:latin typeface="Arial" panose="020B0604020202020204" pitchFamily="34" charset="0"/>
                <a:cs typeface="Arial" panose="020B0604020202020204" pitchFamily="34" charset="0"/>
              </a:rPr>
              <a:t>4. Clinical Trial RFA - example</a:t>
            </a:r>
            <a:endParaRPr lang="en-US" sz="2400" dirty="0"/>
          </a:p>
        </p:txBody>
      </p:sp>
      <p:sp>
        <p:nvSpPr>
          <p:cNvPr id="8197" name="Slide Number Placeholder 4">
            <a:extLst>
              <a:ext uri="{FF2B5EF4-FFF2-40B4-BE49-F238E27FC236}">
                <a16:creationId xmlns:a16="http://schemas.microsoft.com/office/drawing/2014/main" id="{11BC1A21-EFB3-4B13-BBDD-2DC6FBC97E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eaLnBrk="1" hangingPunct="1"/>
            <a:fld id="{4ED38E99-6B66-421C-B00D-53096902ECA1}" type="slidenum">
              <a:rPr lang="en-US" altLang="en-US" sz="1000">
                <a:solidFill>
                  <a:schemeClr val="bg1"/>
                </a:solidFill>
              </a:rPr>
              <a:pPr eaLnBrk="1" hangingPunct="1"/>
              <a:t>18</a:t>
            </a:fld>
            <a:endParaRPr lang="en-US" altLang="en-US" sz="1000">
              <a:solidFill>
                <a:schemeClr val="bg1"/>
              </a:solidFill>
            </a:endParaRPr>
          </a:p>
        </p:txBody>
      </p:sp>
      <p:sp>
        <p:nvSpPr>
          <p:cNvPr id="5" name="Rectangle 4">
            <a:extLst>
              <a:ext uri="{FF2B5EF4-FFF2-40B4-BE49-F238E27FC236}">
                <a16:creationId xmlns:a16="http://schemas.microsoft.com/office/drawing/2014/main" id="{00C2A866-E21D-48BC-97BF-CE9E30568F4D}"/>
              </a:ext>
            </a:extLst>
          </p:cNvPr>
          <p:cNvSpPr/>
          <p:nvPr/>
        </p:nvSpPr>
        <p:spPr>
          <a:xfrm>
            <a:off x="76200" y="914400"/>
            <a:ext cx="9220201" cy="584775"/>
          </a:xfrm>
          <a:prstGeom prst="rect">
            <a:avLst/>
          </a:prstGeom>
        </p:spPr>
        <p:txBody>
          <a:bodyPr wrap="square">
            <a:spAutoFit/>
          </a:bodyPr>
          <a:lstStyle/>
          <a:p>
            <a:pPr>
              <a:spcBef>
                <a:spcPts val="0"/>
              </a:spcBef>
            </a:pPr>
            <a:r>
              <a:rPr lang="en-US" sz="3200" b="1" dirty="0">
                <a:solidFill>
                  <a:srgbClr val="173E7A"/>
                </a:solidFill>
                <a:ea typeface="Calibri"/>
              </a:rPr>
              <a:t>Clinical Trial Award Budget Cap and Duration</a:t>
            </a:r>
            <a:endParaRPr lang="en-US" sz="3200" dirty="0">
              <a:solidFill>
                <a:srgbClr val="173E7A"/>
              </a:solidFill>
              <a:cs typeface="Georgia" pitchFamily="18" charset="0"/>
            </a:endParaRPr>
          </a:p>
        </p:txBody>
      </p:sp>
      <p:graphicFrame>
        <p:nvGraphicFramePr>
          <p:cNvPr id="4" name="Table 3">
            <a:extLst>
              <a:ext uri="{FF2B5EF4-FFF2-40B4-BE49-F238E27FC236}">
                <a16:creationId xmlns:a16="http://schemas.microsoft.com/office/drawing/2014/main" id="{4C3AD55A-B281-35F4-22A9-EF33B017F3D5}"/>
              </a:ext>
            </a:extLst>
          </p:cNvPr>
          <p:cNvGraphicFramePr>
            <a:graphicFrameLocks noGrp="1"/>
          </p:cNvGraphicFramePr>
          <p:nvPr>
            <p:extLst>
              <p:ext uri="{D42A27DB-BD31-4B8C-83A1-F6EECF244321}">
                <p14:modId xmlns:p14="http://schemas.microsoft.com/office/powerpoint/2010/main" val="482663978"/>
              </p:ext>
            </p:extLst>
          </p:nvPr>
        </p:nvGraphicFramePr>
        <p:xfrm>
          <a:off x="0" y="1395132"/>
          <a:ext cx="9144000" cy="5081868"/>
        </p:xfrm>
        <a:graphic>
          <a:graphicData uri="http://schemas.openxmlformats.org/drawingml/2006/table">
            <a:tbl>
              <a:tblPr firstRow="1" firstCol="1" bandRow="1">
                <a:tableStyleId>{5C22544A-7EE6-4342-B048-85BDC9FD1C3A}</a:tableStyleId>
              </a:tblPr>
              <a:tblGrid>
                <a:gridCol w="1567052">
                  <a:extLst>
                    <a:ext uri="{9D8B030D-6E8A-4147-A177-3AD203B41FA5}">
                      <a16:colId xmlns:a16="http://schemas.microsoft.com/office/drawing/2014/main" val="2367841565"/>
                    </a:ext>
                  </a:extLst>
                </a:gridCol>
                <a:gridCol w="3357966">
                  <a:extLst>
                    <a:ext uri="{9D8B030D-6E8A-4147-A177-3AD203B41FA5}">
                      <a16:colId xmlns:a16="http://schemas.microsoft.com/office/drawing/2014/main" val="1655543993"/>
                    </a:ext>
                  </a:extLst>
                </a:gridCol>
                <a:gridCol w="4218982">
                  <a:extLst>
                    <a:ext uri="{9D8B030D-6E8A-4147-A177-3AD203B41FA5}">
                      <a16:colId xmlns:a16="http://schemas.microsoft.com/office/drawing/2014/main" val="4169128436"/>
                    </a:ext>
                  </a:extLst>
                </a:gridCol>
              </a:tblGrid>
              <a:tr h="658541">
                <a:tc>
                  <a:txBody>
                    <a:bodyPr/>
                    <a:lstStyle/>
                    <a:p>
                      <a:pPr marL="0" marR="0" indent="0">
                        <a:spcBef>
                          <a:spcPts val="0"/>
                        </a:spcBef>
                        <a:spcAft>
                          <a:spcPts val="0"/>
                        </a:spcAft>
                        <a:tabLst>
                          <a:tab pos="171450" algn="l"/>
                        </a:tabLst>
                      </a:pPr>
                      <a:r>
                        <a:rPr lang="en-US" sz="2400" b="1" dirty="0">
                          <a:effectLst/>
                        </a:rPr>
                        <a:t>Budget Item</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tabLst>
                          <a:tab pos="171450" algn="l"/>
                        </a:tabLst>
                      </a:pPr>
                      <a:r>
                        <a:rPr lang="en-US" sz="2400" b="1">
                          <a:effectLst/>
                        </a:rPr>
                        <a:t>Limit for Single Site</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tabLst>
                          <a:tab pos="171450" algn="l"/>
                        </a:tabLst>
                      </a:pPr>
                      <a:r>
                        <a:rPr lang="en-US" sz="2400" b="1">
                          <a:effectLst/>
                        </a:rPr>
                        <a:t>Limit for Multi-VAMC Sites</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0657945"/>
                  </a:ext>
                </a:extLst>
              </a:tr>
              <a:tr h="2963435">
                <a:tc>
                  <a:txBody>
                    <a:bodyPr/>
                    <a:lstStyle/>
                    <a:p>
                      <a:pPr marL="0" marR="0" indent="0">
                        <a:spcBef>
                          <a:spcPts val="0"/>
                        </a:spcBef>
                        <a:spcAft>
                          <a:spcPts val="0"/>
                        </a:spcAft>
                        <a:tabLst>
                          <a:tab pos="171450" algn="l"/>
                        </a:tabLst>
                      </a:pPr>
                      <a:r>
                        <a:rPr lang="en-US" sz="2400" b="1">
                          <a:effectLst/>
                        </a:rPr>
                        <a:t>Budget Cap</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tabLst>
                          <a:tab pos="171450" algn="l"/>
                        </a:tabLst>
                      </a:pPr>
                      <a:r>
                        <a:rPr lang="en-US" sz="2400" b="1" dirty="0">
                          <a:solidFill>
                            <a:srgbClr val="173E7A"/>
                          </a:solidFill>
                          <a:effectLst/>
                        </a:rPr>
                        <a:t>For two (2) years, $600,000</a:t>
                      </a:r>
                      <a:endParaRPr lang="en-US" sz="1800" b="1" dirty="0">
                        <a:solidFill>
                          <a:srgbClr val="173E7A"/>
                        </a:solidFill>
                        <a:effectLst/>
                      </a:endParaRPr>
                    </a:p>
                    <a:p>
                      <a:pPr marL="342900" marR="0" lvl="0" indent="-342900">
                        <a:spcBef>
                          <a:spcPts val="0"/>
                        </a:spcBef>
                        <a:spcAft>
                          <a:spcPts val="0"/>
                        </a:spcAft>
                        <a:buFont typeface="Symbol" panose="05050102010706020507" pitchFamily="18" charset="2"/>
                        <a:buChar char=""/>
                        <a:tabLst>
                          <a:tab pos="171450" algn="l"/>
                        </a:tabLst>
                      </a:pPr>
                      <a:r>
                        <a:rPr lang="en-US" sz="2400" b="1" dirty="0">
                          <a:solidFill>
                            <a:srgbClr val="173E7A"/>
                          </a:solidFill>
                          <a:effectLst/>
                        </a:rPr>
                        <a:t>For three (3) years, $900,000</a:t>
                      </a:r>
                      <a:endParaRPr lang="en-US" sz="1800" b="1" dirty="0">
                        <a:solidFill>
                          <a:srgbClr val="173E7A"/>
                        </a:solidFill>
                        <a:effectLst/>
                      </a:endParaRPr>
                    </a:p>
                    <a:p>
                      <a:pPr marL="342900" marR="0" lvl="0" indent="-342900">
                        <a:spcBef>
                          <a:spcPts val="0"/>
                        </a:spcBef>
                        <a:spcAft>
                          <a:spcPts val="0"/>
                        </a:spcAft>
                        <a:buFont typeface="Symbol" panose="05050102010706020507" pitchFamily="18" charset="2"/>
                        <a:buChar char=""/>
                        <a:tabLst>
                          <a:tab pos="171450" algn="l"/>
                        </a:tabLst>
                      </a:pPr>
                      <a:r>
                        <a:rPr lang="en-US" sz="2400" b="1" dirty="0">
                          <a:solidFill>
                            <a:srgbClr val="173E7A"/>
                          </a:solidFill>
                          <a:effectLst/>
                        </a:rPr>
                        <a:t>For four (4) years, $1,200,000</a:t>
                      </a:r>
                      <a:endParaRPr lang="en-US" sz="1800" b="1" dirty="0">
                        <a:solidFill>
                          <a:srgbClr val="173E7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spcBef>
                          <a:spcPts val="0"/>
                        </a:spcBef>
                        <a:spcAft>
                          <a:spcPts val="0"/>
                        </a:spcAft>
                        <a:tabLst>
                          <a:tab pos="171450" algn="l"/>
                        </a:tabLst>
                      </a:pPr>
                      <a:r>
                        <a:rPr lang="en-US" sz="2400" b="1" dirty="0">
                          <a:solidFill>
                            <a:srgbClr val="173E7A"/>
                          </a:solidFill>
                          <a:effectLst/>
                        </a:rPr>
                        <a:t>For a 2-site a total:</a:t>
                      </a:r>
                      <a:endParaRPr lang="en-US" sz="1800" b="1" dirty="0">
                        <a:solidFill>
                          <a:srgbClr val="173E7A"/>
                        </a:solidFill>
                        <a:effectLst/>
                      </a:endParaRPr>
                    </a:p>
                    <a:p>
                      <a:pPr marL="342900" marR="0" lvl="0" indent="-342900">
                        <a:spcBef>
                          <a:spcPts val="0"/>
                        </a:spcBef>
                        <a:spcAft>
                          <a:spcPts val="0"/>
                        </a:spcAft>
                        <a:buFont typeface="Symbol" panose="05050102010706020507" pitchFamily="18" charset="2"/>
                        <a:buChar char=""/>
                        <a:tabLst>
                          <a:tab pos="171450" algn="l"/>
                        </a:tabLst>
                      </a:pPr>
                      <a:r>
                        <a:rPr lang="en-US" sz="2400" b="1" dirty="0">
                          <a:solidFill>
                            <a:srgbClr val="173E7A"/>
                          </a:solidFill>
                          <a:effectLst/>
                        </a:rPr>
                        <a:t>For two (2) years, $600,000</a:t>
                      </a:r>
                      <a:endParaRPr lang="en-US" sz="1800" b="1" dirty="0">
                        <a:solidFill>
                          <a:srgbClr val="173E7A"/>
                        </a:solidFill>
                        <a:effectLst/>
                      </a:endParaRPr>
                    </a:p>
                    <a:p>
                      <a:pPr marL="342900" marR="0" lvl="0" indent="-342900">
                        <a:spcBef>
                          <a:spcPts val="0"/>
                        </a:spcBef>
                        <a:spcAft>
                          <a:spcPts val="0"/>
                        </a:spcAft>
                        <a:buFont typeface="Symbol" panose="05050102010706020507" pitchFamily="18" charset="2"/>
                        <a:buChar char=""/>
                        <a:tabLst>
                          <a:tab pos="171450" algn="l"/>
                        </a:tabLst>
                      </a:pPr>
                      <a:r>
                        <a:rPr lang="en-US" sz="2400" b="1" dirty="0">
                          <a:solidFill>
                            <a:srgbClr val="173E7A"/>
                          </a:solidFill>
                          <a:effectLst/>
                        </a:rPr>
                        <a:t>For three (3) years, $1,125,000</a:t>
                      </a:r>
                      <a:endParaRPr lang="en-US" sz="1800" b="1" dirty="0">
                        <a:solidFill>
                          <a:srgbClr val="173E7A"/>
                        </a:solidFill>
                        <a:effectLst/>
                      </a:endParaRPr>
                    </a:p>
                    <a:p>
                      <a:pPr marL="342900" marR="0" lvl="0" indent="-342900">
                        <a:spcBef>
                          <a:spcPts val="0"/>
                        </a:spcBef>
                        <a:spcAft>
                          <a:spcPts val="0"/>
                        </a:spcAft>
                        <a:buFont typeface="Symbol" panose="05050102010706020507" pitchFamily="18" charset="2"/>
                        <a:buChar char=""/>
                        <a:tabLst>
                          <a:tab pos="171450" algn="l"/>
                        </a:tabLst>
                      </a:pPr>
                      <a:r>
                        <a:rPr lang="en-US" sz="2400" b="1" dirty="0">
                          <a:solidFill>
                            <a:srgbClr val="173E7A"/>
                          </a:solidFill>
                          <a:effectLst/>
                        </a:rPr>
                        <a:t>For four (4) or five (5) years, $1,500,000</a:t>
                      </a:r>
                      <a:endParaRPr lang="en-US" sz="1800" b="1" dirty="0">
                        <a:solidFill>
                          <a:srgbClr val="173E7A"/>
                        </a:solidFill>
                        <a:effectLst/>
                      </a:endParaRPr>
                    </a:p>
                    <a:p>
                      <a:pPr marL="342900" marR="0" lvl="0" indent="-342900">
                        <a:spcBef>
                          <a:spcPts val="0"/>
                        </a:spcBef>
                        <a:spcAft>
                          <a:spcPts val="0"/>
                        </a:spcAft>
                        <a:buFont typeface="Symbol" panose="05050102010706020507" pitchFamily="18" charset="2"/>
                        <a:buChar char=""/>
                        <a:tabLst>
                          <a:tab pos="171450" algn="l"/>
                        </a:tabLst>
                      </a:pPr>
                      <a:r>
                        <a:rPr lang="en-US" sz="2400" b="1" dirty="0">
                          <a:solidFill>
                            <a:srgbClr val="173E7A"/>
                          </a:solidFill>
                          <a:effectLst/>
                        </a:rPr>
                        <a:t>Additional $100,000 per site per year for each additional site.</a:t>
                      </a:r>
                      <a:endParaRPr lang="en-US" sz="1800" b="1" dirty="0">
                        <a:solidFill>
                          <a:srgbClr val="173E7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2645731"/>
                  </a:ext>
                </a:extLst>
              </a:tr>
              <a:tr h="1058508">
                <a:tc>
                  <a:txBody>
                    <a:bodyPr/>
                    <a:lstStyle/>
                    <a:p>
                      <a:pPr marL="0" marR="0" indent="0">
                        <a:spcBef>
                          <a:spcPts val="0"/>
                        </a:spcBef>
                        <a:spcAft>
                          <a:spcPts val="0"/>
                        </a:spcAft>
                        <a:tabLst>
                          <a:tab pos="171450" algn="l"/>
                        </a:tabLst>
                      </a:pPr>
                      <a:r>
                        <a:rPr lang="en-US" sz="2400" b="1">
                          <a:effectLst/>
                        </a:rPr>
                        <a:t>Duration</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a:spcBef>
                          <a:spcPts val="0"/>
                        </a:spcBef>
                        <a:spcAft>
                          <a:spcPts val="0"/>
                        </a:spcAft>
                        <a:tabLst>
                          <a:tab pos="171450" algn="l"/>
                        </a:tabLst>
                      </a:pPr>
                      <a:r>
                        <a:rPr lang="en-US" sz="2400" b="1">
                          <a:solidFill>
                            <a:srgbClr val="173E7A"/>
                          </a:solidFill>
                          <a:effectLst/>
                        </a:rPr>
                        <a:t>Up to four (4) years</a:t>
                      </a:r>
                      <a:endParaRPr lang="en-US" sz="1800" b="1">
                        <a:solidFill>
                          <a:srgbClr val="173E7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a:spcBef>
                          <a:spcPts val="0"/>
                        </a:spcBef>
                        <a:spcAft>
                          <a:spcPts val="0"/>
                        </a:spcAft>
                        <a:tabLst>
                          <a:tab pos="171450" algn="l"/>
                        </a:tabLst>
                      </a:pPr>
                      <a:r>
                        <a:rPr lang="en-US" sz="2400" b="1" dirty="0">
                          <a:solidFill>
                            <a:srgbClr val="173E7A"/>
                          </a:solidFill>
                          <a:effectLst/>
                        </a:rPr>
                        <a:t>Up to five (5) years</a:t>
                      </a:r>
                      <a:endParaRPr lang="en-US" sz="1800" b="1" dirty="0">
                        <a:solidFill>
                          <a:srgbClr val="173E7A"/>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75703351"/>
                  </a:ext>
                </a:extLst>
              </a:tr>
            </a:tbl>
          </a:graphicData>
        </a:graphic>
      </p:graphicFrame>
      <p:pic>
        <p:nvPicPr>
          <p:cNvPr id="9" name="Graphic 8" descr="Doctor female outline">
            <a:extLst>
              <a:ext uri="{FF2B5EF4-FFF2-40B4-BE49-F238E27FC236}">
                <a16:creationId xmlns:a16="http://schemas.microsoft.com/office/drawing/2014/main" id="{04CF977C-6A3A-3F4D-2EEE-126A231031E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53337" y="-104775"/>
            <a:ext cx="914400" cy="914400"/>
          </a:xfrm>
          <a:prstGeom prst="rect">
            <a:avLst/>
          </a:prstGeom>
        </p:spPr>
      </p:pic>
    </p:spTree>
    <p:extLst>
      <p:ext uri="{BB962C8B-B14F-4D97-AF65-F5344CB8AC3E}">
        <p14:creationId xmlns:p14="http://schemas.microsoft.com/office/powerpoint/2010/main" val="72949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CED95D-43B5-4DA0-8236-78AAA8911ED2}"/>
              </a:ext>
            </a:extLst>
          </p:cNvPr>
          <p:cNvSpPr>
            <a:spLocks noGrp="1"/>
          </p:cNvSpPr>
          <p:nvPr>
            <p:ph type="title"/>
          </p:nvPr>
        </p:nvSpPr>
        <p:spPr/>
        <p:txBody>
          <a:bodyPr/>
          <a:lstStyle/>
          <a:p>
            <a:pPr>
              <a:defRPr/>
            </a:pPr>
            <a:r>
              <a:rPr lang="en-US" sz="2800" b="1" dirty="0">
                <a:latin typeface="Arial" panose="020B0604020202020204" pitchFamily="34" charset="0"/>
                <a:cs typeface="Arial" panose="020B0604020202020204" pitchFamily="34" charset="0"/>
              </a:rPr>
              <a:t>5. Notable Sections in </a:t>
            </a:r>
            <a:r>
              <a:rPr lang="en-US" sz="2800" b="1" dirty="0" err="1">
                <a:latin typeface="Arial" panose="020B0604020202020204" pitchFamily="34" charset="0"/>
                <a:cs typeface="Arial" panose="020B0604020202020204" pitchFamily="34" charset="0"/>
              </a:rPr>
              <a:t>POp</a:t>
            </a:r>
            <a:r>
              <a:rPr lang="en-US" sz="2800" b="1" dirty="0">
                <a:latin typeface="Arial" panose="020B0604020202020204" pitchFamily="34" charset="0"/>
                <a:cs typeface="Arial" panose="020B0604020202020204" pitchFamily="34" charset="0"/>
              </a:rPr>
              <a:t>/AMP RFAS</a:t>
            </a:r>
            <a:endParaRPr lang="en-US" sz="2400" dirty="0"/>
          </a:p>
        </p:txBody>
      </p:sp>
      <p:sp>
        <p:nvSpPr>
          <p:cNvPr id="8197" name="Slide Number Placeholder 4">
            <a:extLst>
              <a:ext uri="{FF2B5EF4-FFF2-40B4-BE49-F238E27FC236}">
                <a16:creationId xmlns:a16="http://schemas.microsoft.com/office/drawing/2014/main" id="{11BC1A21-EFB3-4B13-BBDD-2DC6FBC97E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eaLnBrk="1" hangingPunct="1"/>
            <a:fld id="{4ED38E99-6B66-421C-B00D-53096902ECA1}" type="slidenum">
              <a:rPr lang="en-US" altLang="en-US" sz="1000">
                <a:solidFill>
                  <a:schemeClr val="bg1"/>
                </a:solidFill>
              </a:rPr>
              <a:pPr eaLnBrk="1" hangingPunct="1"/>
              <a:t>19</a:t>
            </a:fld>
            <a:endParaRPr lang="en-US" altLang="en-US" sz="1000">
              <a:solidFill>
                <a:schemeClr val="bg1"/>
              </a:solidFill>
            </a:endParaRPr>
          </a:p>
        </p:txBody>
      </p:sp>
      <p:sp>
        <p:nvSpPr>
          <p:cNvPr id="5" name="Rectangle 4">
            <a:extLst>
              <a:ext uri="{FF2B5EF4-FFF2-40B4-BE49-F238E27FC236}">
                <a16:creationId xmlns:a16="http://schemas.microsoft.com/office/drawing/2014/main" id="{56A754D7-7956-49CC-8EF0-CE95125C7D94}"/>
              </a:ext>
            </a:extLst>
          </p:cNvPr>
          <p:cNvSpPr/>
          <p:nvPr/>
        </p:nvSpPr>
        <p:spPr>
          <a:xfrm>
            <a:off x="0" y="838200"/>
            <a:ext cx="9143999" cy="6155531"/>
          </a:xfrm>
          <a:prstGeom prst="rect">
            <a:avLst/>
          </a:prstGeom>
        </p:spPr>
        <p:txBody>
          <a:bodyPr wrap="square" numCol="1" spcCol="91440">
            <a:spAutoFit/>
          </a:bodyPr>
          <a:lstStyle/>
          <a:p>
            <a:r>
              <a:rPr lang="en-US" sz="2700" b="1" dirty="0"/>
              <a:t>Example: </a:t>
            </a:r>
          </a:p>
          <a:p>
            <a:r>
              <a:rPr lang="en-US" sz="2700" b="1" dirty="0"/>
              <a:t>Engagement of Veterans in the Design and Implementation of Research </a:t>
            </a:r>
          </a:p>
          <a:p>
            <a:endParaRPr lang="en-US" sz="2700" b="1" dirty="0"/>
          </a:p>
          <a:p>
            <a:r>
              <a:rPr lang="en-US" sz="2400" b="1" dirty="0"/>
              <a:t>If recruiting human subjects:</a:t>
            </a:r>
          </a:p>
          <a:p>
            <a:pPr marL="342900" indent="-342900">
              <a:buFont typeface="Arial" panose="020B0604020202020204" pitchFamily="34" charset="0"/>
              <a:buChar char="•"/>
            </a:pPr>
            <a:r>
              <a:rPr lang="en-US" sz="2200" b="1" dirty="0"/>
              <a:t>Veterans and their caregivers can provide important insights into what outcomes matter most and the feasibility and acceptance of proposed interventions and study designs.</a:t>
            </a:r>
          </a:p>
          <a:p>
            <a:endParaRPr lang="en-US" sz="2200" b="1" dirty="0"/>
          </a:p>
          <a:p>
            <a:pPr marL="342900" indent="-342900">
              <a:buFont typeface="Arial" panose="020B0604020202020204" pitchFamily="34" charset="0"/>
              <a:buChar char="•"/>
            </a:pPr>
            <a:r>
              <a:rPr lang="en-US" sz="2200" b="1" dirty="0"/>
              <a:t>Options for obtaining input include interaction with Veteran engagement panels or Veteran advisory groups as well as including Veterans on the research team.</a:t>
            </a:r>
          </a:p>
          <a:p>
            <a:endParaRPr lang="en-US" sz="2200" b="1" dirty="0"/>
          </a:p>
          <a:p>
            <a:pPr marL="342900" indent="-342900">
              <a:buFont typeface="Arial" panose="020B0604020202020204" pitchFamily="34" charset="0"/>
              <a:buChar char="•"/>
            </a:pPr>
            <a:r>
              <a:rPr lang="en-US" sz="2200" b="1" dirty="0"/>
              <a:t>Example of Pain/Opioid CORE’s Veterans Engagement Panel</a:t>
            </a:r>
          </a:p>
          <a:p>
            <a:pPr marL="342900" indent="-342900">
              <a:buFont typeface="Arial" panose="020B0604020202020204" pitchFamily="34" charset="0"/>
              <a:buChar char="•"/>
            </a:pPr>
            <a:endParaRPr lang="en-US" sz="2200" b="1" dirty="0">
              <a:solidFill>
                <a:srgbClr val="173E7A"/>
              </a:solidFill>
            </a:endParaRPr>
          </a:p>
          <a:p>
            <a:endParaRPr lang="en-US" sz="2200" b="1" dirty="0">
              <a:solidFill>
                <a:srgbClr val="173E7A"/>
              </a:solidFill>
            </a:endParaRPr>
          </a:p>
          <a:p>
            <a:pPr lvl="0">
              <a:buClr>
                <a:schemeClr val="tx2"/>
              </a:buClr>
            </a:pPr>
            <a:endParaRPr lang="en-US" sz="2000" b="1" dirty="0">
              <a:latin typeface="Arial" panose="020B0604020202020204" pitchFamily="34" charset="0"/>
              <a:cs typeface="Arial" panose="020B0604020202020204" pitchFamily="34" charset="0"/>
            </a:endParaRPr>
          </a:p>
        </p:txBody>
      </p:sp>
      <p:pic>
        <p:nvPicPr>
          <p:cNvPr id="7" name="Graphic 6" descr="Comment Important outline">
            <a:extLst>
              <a:ext uri="{FF2B5EF4-FFF2-40B4-BE49-F238E27FC236}">
                <a16:creationId xmlns:a16="http://schemas.microsoft.com/office/drawing/2014/main" id="{660CBB3D-0E69-465C-87E6-4D52EDB70AF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96200" y="0"/>
            <a:ext cx="914400" cy="914400"/>
          </a:xfrm>
          <a:prstGeom prst="rect">
            <a:avLst/>
          </a:prstGeom>
        </p:spPr>
      </p:pic>
    </p:spTree>
    <p:extLst>
      <p:ext uri="{BB962C8B-B14F-4D97-AF65-F5344CB8AC3E}">
        <p14:creationId xmlns:p14="http://schemas.microsoft.com/office/powerpoint/2010/main" val="1348099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ED702-AE49-3893-5756-D4C7687B9AEA}"/>
              </a:ext>
            </a:extLst>
          </p:cNvPr>
          <p:cNvSpPr>
            <a:spLocks noGrp="1"/>
          </p:cNvSpPr>
          <p:nvPr>
            <p:ph type="title"/>
          </p:nvPr>
        </p:nvSpPr>
        <p:spPr/>
        <p:txBody>
          <a:bodyPr/>
          <a:lstStyle/>
          <a:p>
            <a:r>
              <a:rPr lang="en-US" altLang="en-US" sz="2800" b="1" dirty="0" err="1">
                <a:latin typeface="Arial" panose="020B0604020202020204" pitchFamily="34" charset="0"/>
                <a:cs typeface="Arial" panose="020B0604020202020204" pitchFamily="34" charset="0"/>
              </a:rPr>
              <a:t>POp</a:t>
            </a:r>
            <a:r>
              <a:rPr lang="en-US" altLang="en-US" sz="2800" b="1" dirty="0">
                <a:latin typeface="Arial" panose="020B0604020202020204" pitchFamily="34" charset="0"/>
                <a:cs typeface="Arial" panose="020B0604020202020204" pitchFamily="34" charset="0"/>
              </a:rPr>
              <a:t> AMP features</a:t>
            </a:r>
            <a:endParaRPr lang="en-US" sz="2800" dirty="0"/>
          </a:p>
        </p:txBody>
      </p:sp>
      <p:sp>
        <p:nvSpPr>
          <p:cNvPr id="4" name="Date Placeholder 3">
            <a:extLst>
              <a:ext uri="{FF2B5EF4-FFF2-40B4-BE49-F238E27FC236}">
                <a16:creationId xmlns:a16="http://schemas.microsoft.com/office/drawing/2014/main" id="{964F6AB8-5203-B4EE-DBB9-E31782080988}"/>
              </a:ext>
            </a:extLst>
          </p:cNvPr>
          <p:cNvSpPr>
            <a:spLocks noGrp="1"/>
          </p:cNvSpPr>
          <p:nvPr>
            <p:ph type="dt" sz="half" idx="10"/>
          </p:nvPr>
        </p:nvSpPr>
        <p:spPr/>
        <p:txBody>
          <a:bodyPr/>
          <a:lstStyle/>
          <a:p>
            <a:pPr>
              <a:defRPr/>
            </a:pPr>
            <a:r>
              <a:rPr lang="en-US" dirty="0"/>
              <a:t>	</a:t>
            </a:r>
          </a:p>
        </p:txBody>
      </p:sp>
      <p:sp>
        <p:nvSpPr>
          <p:cNvPr id="6" name="Slide Number Placeholder 5">
            <a:extLst>
              <a:ext uri="{FF2B5EF4-FFF2-40B4-BE49-F238E27FC236}">
                <a16:creationId xmlns:a16="http://schemas.microsoft.com/office/drawing/2014/main" id="{C7447924-0189-B856-A569-4230F29EEFB1}"/>
              </a:ext>
            </a:extLst>
          </p:cNvPr>
          <p:cNvSpPr>
            <a:spLocks noGrp="1"/>
          </p:cNvSpPr>
          <p:nvPr>
            <p:ph type="sldNum" sz="quarter" idx="12"/>
          </p:nvPr>
        </p:nvSpPr>
        <p:spPr/>
        <p:txBody>
          <a:bodyPr/>
          <a:lstStyle/>
          <a:p>
            <a:fld id="{19E4C63F-2F49-4D37-AB92-5FBB26E76B61}" type="slidenum">
              <a:rPr lang="en-US" altLang="en-US" smtClean="0"/>
              <a:pPr/>
              <a:t>2</a:t>
            </a:fld>
            <a:endParaRPr lang="en-US" altLang="en-US"/>
          </a:p>
        </p:txBody>
      </p:sp>
      <p:sp>
        <p:nvSpPr>
          <p:cNvPr id="3" name="TextBox 2">
            <a:extLst>
              <a:ext uri="{FF2B5EF4-FFF2-40B4-BE49-F238E27FC236}">
                <a16:creationId xmlns:a16="http://schemas.microsoft.com/office/drawing/2014/main" id="{24C1406E-3AB3-85AD-446B-D552554E00C1}"/>
              </a:ext>
            </a:extLst>
          </p:cNvPr>
          <p:cNvSpPr txBox="1"/>
          <p:nvPr/>
        </p:nvSpPr>
        <p:spPr>
          <a:xfrm>
            <a:off x="1612105" y="1186934"/>
            <a:ext cx="3775741" cy="369332"/>
          </a:xfrm>
          <a:prstGeom prst="rect">
            <a:avLst/>
          </a:prstGeom>
          <a:noFill/>
        </p:spPr>
        <p:txBody>
          <a:bodyPr wrap="square" rtlCol="0">
            <a:spAutoFit/>
          </a:bodyPr>
          <a:lstStyle/>
          <a:p>
            <a:r>
              <a:rPr lang="en-US" b="1" dirty="0">
                <a:solidFill>
                  <a:srgbClr val="173E7A"/>
                </a:solidFill>
              </a:rPr>
              <a:t>Pain Opioid AMP</a:t>
            </a:r>
          </a:p>
        </p:txBody>
      </p:sp>
      <p:sp>
        <p:nvSpPr>
          <p:cNvPr id="5" name="TextBox 4">
            <a:extLst>
              <a:ext uri="{FF2B5EF4-FFF2-40B4-BE49-F238E27FC236}">
                <a16:creationId xmlns:a16="http://schemas.microsoft.com/office/drawing/2014/main" id="{07F69817-5C1B-4182-ECAD-AAED2FB41928}"/>
              </a:ext>
            </a:extLst>
          </p:cNvPr>
          <p:cNvSpPr txBox="1"/>
          <p:nvPr/>
        </p:nvSpPr>
        <p:spPr>
          <a:xfrm>
            <a:off x="5370717" y="1186934"/>
            <a:ext cx="3775741" cy="369332"/>
          </a:xfrm>
          <a:prstGeom prst="rect">
            <a:avLst/>
          </a:prstGeom>
          <a:noFill/>
        </p:spPr>
        <p:txBody>
          <a:bodyPr wrap="square" rtlCol="0">
            <a:spAutoFit/>
          </a:bodyPr>
          <a:lstStyle/>
          <a:p>
            <a:r>
              <a:rPr lang="en-US" b="1" dirty="0">
                <a:solidFill>
                  <a:srgbClr val="173E7A"/>
                </a:solidFill>
              </a:rPr>
              <a:t>Rotational leadership model</a:t>
            </a:r>
          </a:p>
        </p:txBody>
      </p:sp>
      <p:pic>
        <p:nvPicPr>
          <p:cNvPr id="7" name="Graphic 6" descr="Hospital with solid fill">
            <a:extLst>
              <a:ext uri="{FF2B5EF4-FFF2-40B4-BE49-F238E27FC236}">
                <a16:creationId xmlns:a16="http://schemas.microsoft.com/office/drawing/2014/main" id="{D200D3ED-7935-C7F3-D658-488674DEC15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4800" y="914400"/>
            <a:ext cx="914400" cy="914400"/>
          </a:xfrm>
          <a:prstGeom prst="rect">
            <a:avLst/>
          </a:prstGeom>
        </p:spPr>
      </p:pic>
      <p:pic>
        <p:nvPicPr>
          <p:cNvPr id="8" name="Graphic 7" descr="Meeting with solid fill">
            <a:extLst>
              <a:ext uri="{FF2B5EF4-FFF2-40B4-BE49-F238E27FC236}">
                <a16:creationId xmlns:a16="http://schemas.microsoft.com/office/drawing/2014/main" id="{2A758974-8C05-AC16-5AFC-9326141ADEC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58266" y="914400"/>
            <a:ext cx="914400" cy="914400"/>
          </a:xfrm>
          <a:prstGeom prst="rect">
            <a:avLst/>
          </a:prstGeom>
        </p:spPr>
      </p:pic>
      <p:sp>
        <p:nvSpPr>
          <p:cNvPr id="10" name="TextBox 9">
            <a:extLst>
              <a:ext uri="{FF2B5EF4-FFF2-40B4-BE49-F238E27FC236}">
                <a16:creationId xmlns:a16="http://schemas.microsoft.com/office/drawing/2014/main" id="{62C05E33-5500-4506-AEBE-C8C647AE1107}"/>
              </a:ext>
            </a:extLst>
          </p:cNvPr>
          <p:cNvSpPr txBox="1"/>
          <p:nvPr/>
        </p:nvSpPr>
        <p:spPr>
          <a:xfrm>
            <a:off x="152400" y="1828800"/>
            <a:ext cx="8686800" cy="4524315"/>
          </a:xfrm>
          <a:prstGeom prst="rect">
            <a:avLst/>
          </a:prstGeom>
          <a:noFill/>
        </p:spPr>
        <p:txBody>
          <a:bodyPr wrap="square">
            <a:spAutoFit/>
          </a:bodyPr>
          <a:lstStyle/>
          <a:p>
            <a:r>
              <a:rPr lang="en-US" sz="2400" b="1" dirty="0">
                <a:solidFill>
                  <a:srgbClr val="173E7A"/>
                </a:solidFill>
              </a:rPr>
              <a:t>Proactively interact with relevant VA clinical/operations and NIH/DoD/other funder contacts </a:t>
            </a:r>
          </a:p>
          <a:p>
            <a:endParaRPr lang="en-US" sz="2400" b="1" dirty="0">
              <a:solidFill>
                <a:srgbClr val="173E7A"/>
              </a:solidFill>
            </a:endParaRPr>
          </a:p>
          <a:p>
            <a:r>
              <a:rPr lang="en-US" sz="2400" b="1" dirty="0">
                <a:solidFill>
                  <a:srgbClr val="173E7A"/>
                </a:solidFill>
              </a:rPr>
              <a:t>Ensure that ORD is not funding the same work as clinical/operations partners </a:t>
            </a:r>
          </a:p>
          <a:p>
            <a:endParaRPr lang="en-US" sz="2400" b="1" dirty="0">
              <a:solidFill>
                <a:srgbClr val="173E7A"/>
              </a:solidFill>
            </a:endParaRPr>
          </a:p>
          <a:p>
            <a:r>
              <a:rPr lang="en-US" sz="2400" b="1" dirty="0">
                <a:solidFill>
                  <a:srgbClr val="173E7A"/>
                </a:solidFill>
              </a:rPr>
              <a:t>Proactive management of the portfolio community, including bringing together researchers and/or other stakeholders to accomplish goals </a:t>
            </a:r>
          </a:p>
          <a:p>
            <a:endParaRPr lang="en-US" sz="2400" b="1" dirty="0">
              <a:solidFill>
                <a:srgbClr val="173E7A"/>
              </a:solidFill>
            </a:endParaRPr>
          </a:p>
          <a:p>
            <a:r>
              <a:rPr lang="en-US" sz="2400" b="1" dirty="0">
                <a:solidFill>
                  <a:srgbClr val="173E7A"/>
                </a:solidFill>
              </a:rPr>
              <a:t>The ability to stand up agile funding mechanisms when required</a:t>
            </a:r>
          </a:p>
        </p:txBody>
      </p:sp>
      <p:pic>
        <p:nvPicPr>
          <p:cNvPr id="13" name="Graphic 12" descr="Rope Knot outline">
            <a:extLst>
              <a:ext uri="{FF2B5EF4-FFF2-40B4-BE49-F238E27FC236}">
                <a16:creationId xmlns:a16="http://schemas.microsoft.com/office/drawing/2014/main" id="{219C39FB-CEAF-2EA2-971A-8F47392448E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803397" y="-82012"/>
            <a:ext cx="914400" cy="914400"/>
          </a:xfrm>
          <a:prstGeom prst="rect">
            <a:avLst/>
          </a:prstGeom>
        </p:spPr>
      </p:pic>
    </p:spTree>
    <p:extLst>
      <p:ext uri="{BB962C8B-B14F-4D97-AF65-F5344CB8AC3E}">
        <p14:creationId xmlns:p14="http://schemas.microsoft.com/office/powerpoint/2010/main" val="2899430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CED95D-43B5-4DA0-8236-78AAA8911ED2}"/>
              </a:ext>
            </a:extLst>
          </p:cNvPr>
          <p:cNvSpPr>
            <a:spLocks noGrp="1"/>
          </p:cNvSpPr>
          <p:nvPr>
            <p:ph type="title"/>
          </p:nvPr>
        </p:nvSpPr>
        <p:spPr/>
        <p:txBody>
          <a:bodyPr/>
          <a:lstStyle/>
          <a:p>
            <a:pPr>
              <a:defRPr/>
            </a:pPr>
            <a:r>
              <a:rPr lang="en-US" sz="2800" b="1" kern="0" dirty="0">
                <a:latin typeface="Arial" panose="020B0604020202020204" pitchFamily="34" charset="0"/>
                <a:cs typeface="Arial" panose="020B0604020202020204" pitchFamily="34" charset="0"/>
              </a:rPr>
              <a:t>5. </a:t>
            </a:r>
            <a:r>
              <a:rPr lang="en-US" sz="2400" b="1" kern="0" dirty="0">
                <a:latin typeface="Arial" panose="020B0604020202020204" pitchFamily="34" charset="0"/>
                <a:cs typeface="Arial" panose="020B0604020202020204" pitchFamily="34" charset="0"/>
              </a:rPr>
              <a:t>Notable Sections in RFAs - Example</a:t>
            </a:r>
            <a:br>
              <a:rPr lang="en-US" sz="2800" kern="0" spc="-5" dirty="0">
                <a:latin typeface="Arial" panose="020B0604020202020204" pitchFamily="34" charset="0"/>
                <a:cs typeface="Arial" panose="020B0604020202020204" pitchFamily="34" charset="0"/>
              </a:rPr>
            </a:br>
            <a:endParaRPr lang="en-US" sz="2400" dirty="0"/>
          </a:p>
        </p:txBody>
      </p:sp>
      <p:sp>
        <p:nvSpPr>
          <p:cNvPr id="8197" name="Slide Number Placeholder 4">
            <a:extLst>
              <a:ext uri="{FF2B5EF4-FFF2-40B4-BE49-F238E27FC236}">
                <a16:creationId xmlns:a16="http://schemas.microsoft.com/office/drawing/2014/main" id="{11BC1A21-EFB3-4B13-BBDD-2DC6FBC97E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eaLnBrk="1" hangingPunct="1"/>
            <a:fld id="{4ED38E99-6B66-421C-B00D-53096902ECA1}" type="slidenum">
              <a:rPr lang="en-US" altLang="en-US" sz="1000">
                <a:solidFill>
                  <a:schemeClr val="bg1"/>
                </a:solidFill>
              </a:rPr>
              <a:pPr eaLnBrk="1" hangingPunct="1"/>
              <a:t>20</a:t>
            </a:fld>
            <a:endParaRPr lang="en-US" altLang="en-US" sz="1000">
              <a:solidFill>
                <a:schemeClr val="bg1"/>
              </a:solidFill>
            </a:endParaRPr>
          </a:p>
        </p:txBody>
      </p:sp>
      <p:sp>
        <p:nvSpPr>
          <p:cNvPr id="7" name="Rectangle 6">
            <a:extLst>
              <a:ext uri="{FF2B5EF4-FFF2-40B4-BE49-F238E27FC236}">
                <a16:creationId xmlns:a16="http://schemas.microsoft.com/office/drawing/2014/main" id="{49FC5CEC-BED8-4DB2-A4A9-240054233FD9}"/>
              </a:ext>
            </a:extLst>
          </p:cNvPr>
          <p:cNvSpPr/>
          <p:nvPr/>
        </p:nvSpPr>
        <p:spPr>
          <a:xfrm>
            <a:off x="0" y="838200"/>
            <a:ext cx="9078595" cy="5078313"/>
          </a:xfrm>
          <a:prstGeom prst="rect">
            <a:avLst/>
          </a:prstGeom>
        </p:spPr>
        <p:txBody>
          <a:bodyPr wrap="square">
            <a:spAutoFit/>
          </a:bodyPr>
          <a:lstStyle/>
          <a:p>
            <a:pPr algn="ctr"/>
            <a:r>
              <a:rPr lang="en-US" sz="2800" b="1" dirty="0"/>
              <a:t>Implementation and Dissemination Plan                           - For Health Services Studies</a:t>
            </a:r>
            <a:endParaRPr lang="en-US" sz="2800" dirty="0"/>
          </a:p>
          <a:p>
            <a:pPr marL="292100"/>
            <a:endParaRPr lang="en-US" dirty="0">
              <a:latin typeface="Arial" panose="020B0604020202020204" pitchFamily="34" charset="0"/>
              <a:cs typeface="Arial" panose="020B0604020202020204" pitchFamily="34" charset="0"/>
            </a:endParaRPr>
          </a:p>
          <a:p>
            <a:pPr marL="292100" algn="ctr"/>
            <a:r>
              <a:rPr lang="en-US" sz="2000" b="1" i="1" dirty="0">
                <a:latin typeface="Arial" panose="020B0604020202020204" pitchFamily="34" charset="0"/>
                <a:cs typeface="Arial" panose="020B0604020202020204" pitchFamily="34" charset="0"/>
              </a:rPr>
              <a:t>Dissemination in manuscripts and to partners is insufficient.</a:t>
            </a:r>
          </a:p>
          <a:p>
            <a:pPr marL="285750" indent="-285750">
              <a:buFont typeface="Arial" panose="020B0604020202020204" pitchFamily="34" charset="0"/>
              <a:buChar char="•"/>
            </a:pPr>
            <a:endParaRPr lang="en-US" sz="800" dirty="0"/>
          </a:p>
          <a:p>
            <a:pPr marL="285750" indent="-285750">
              <a:buFont typeface="Arial" panose="020B0604020202020204" pitchFamily="34" charset="0"/>
              <a:buChar char="•"/>
            </a:pPr>
            <a:r>
              <a:rPr lang="en-US" sz="2200" b="1" dirty="0"/>
              <a:t>Explicitly discuss next steps after project is completed. What is the path to making a difference in VA care?</a:t>
            </a:r>
          </a:p>
          <a:p>
            <a:endParaRPr lang="en-US" sz="800" b="1" dirty="0"/>
          </a:p>
          <a:p>
            <a:pPr marL="285750" indent="-285750">
              <a:buFont typeface="Arial" panose="020B0604020202020204" pitchFamily="34" charset="0"/>
              <a:buChar char="•"/>
            </a:pPr>
            <a:r>
              <a:rPr lang="en-US" sz="2200" b="1" dirty="0"/>
              <a:t>Need to consider who “owns” the problem the study is attempting to solve</a:t>
            </a:r>
          </a:p>
          <a:p>
            <a:pPr marL="742950" lvl="1" indent="-285750">
              <a:buFont typeface="Arial" panose="020B0604020202020204" pitchFamily="34" charset="0"/>
              <a:buChar char="•"/>
            </a:pPr>
            <a:r>
              <a:rPr lang="en-US" sz="2200" b="1" dirty="0"/>
              <a:t>potential barriers to implementation, and how to overcome</a:t>
            </a:r>
          </a:p>
          <a:p>
            <a:pPr marL="742950" lvl="1" indent="-285750">
              <a:buFont typeface="Arial" panose="020B0604020202020204" pitchFamily="34" charset="0"/>
              <a:buChar char="•"/>
            </a:pPr>
            <a:r>
              <a:rPr lang="en-US" sz="2200" b="1" dirty="0"/>
              <a:t>Who will be the partner to implement the project?</a:t>
            </a:r>
          </a:p>
          <a:p>
            <a:endParaRPr lang="en-US" sz="800" b="1" dirty="0"/>
          </a:p>
          <a:p>
            <a:pPr marL="285750" indent="-285750">
              <a:buFont typeface="Arial" panose="020B0604020202020204" pitchFamily="34" charset="0"/>
              <a:buChar char="•"/>
            </a:pPr>
            <a:r>
              <a:rPr lang="en-US" sz="2200" b="1" dirty="0"/>
              <a:t>Studies of interventions should consider how they can collect information relevant to implementation during the efficacy/effectiveness study (e.g., use of hybrid designs).</a:t>
            </a:r>
          </a:p>
          <a:p>
            <a:endParaRPr lang="en-US" sz="800" b="1" dirty="0">
              <a:solidFill>
                <a:srgbClr val="173E7A"/>
              </a:solidFill>
            </a:endParaRPr>
          </a:p>
        </p:txBody>
      </p:sp>
      <p:pic>
        <p:nvPicPr>
          <p:cNvPr id="8" name="Graphic 7" descr="Comment Important outline">
            <a:extLst>
              <a:ext uri="{FF2B5EF4-FFF2-40B4-BE49-F238E27FC236}">
                <a16:creationId xmlns:a16="http://schemas.microsoft.com/office/drawing/2014/main" id="{9E0CBD4A-42ED-46AE-AA59-46173018DDD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96200" y="0"/>
            <a:ext cx="914400" cy="914400"/>
          </a:xfrm>
          <a:prstGeom prst="rect">
            <a:avLst/>
          </a:prstGeom>
        </p:spPr>
      </p:pic>
    </p:spTree>
    <p:extLst>
      <p:ext uri="{BB962C8B-B14F-4D97-AF65-F5344CB8AC3E}">
        <p14:creationId xmlns:p14="http://schemas.microsoft.com/office/powerpoint/2010/main" val="2011799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2B178-8184-DA1D-76FC-BDE6BE4C233D}"/>
              </a:ext>
            </a:extLst>
          </p:cNvPr>
          <p:cNvSpPr>
            <a:spLocks noGrp="1"/>
          </p:cNvSpPr>
          <p:nvPr>
            <p:ph type="title"/>
          </p:nvPr>
        </p:nvSpPr>
        <p:spPr/>
        <p:txBody>
          <a:bodyPr/>
          <a:lstStyle/>
          <a:p>
            <a:r>
              <a:rPr lang="en-US" altLang="en-US" sz="2400" b="1" dirty="0">
                <a:latin typeface="Arial" panose="020B0604020202020204" pitchFamily="34" charset="0"/>
                <a:cs typeface="Arial" panose="020B0604020202020204" pitchFamily="34" charset="0"/>
              </a:rPr>
              <a:t>Calendar – EXAMPLE  - Maintains 4 cycles</a:t>
            </a:r>
            <a:endParaRPr lang="en-US" dirty="0"/>
          </a:p>
        </p:txBody>
      </p:sp>
      <p:sp>
        <p:nvSpPr>
          <p:cNvPr id="6" name="Slide Number Placeholder 5">
            <a:extLst>
              <a:ext uri="{FF2B5EF4-FFF2-40B4-BE49-F238E27FC236}">
                <a16:creationId xmlns:a16="http://schemas.microsoft.com/office/drawing/2014/main" id="{4C904C5F-7FF9-CFA8-AC11-D137FF5072E7}"/>
              </a:ext>
            </a:extLst>
          </p:cNvPr>
          <p:cNvSpPr>
            <a:spLocks noGrp="1"/>
          </p:cNvSpPr>
          <p:nvPr>
            <p:ph type="sldNum" sz="quarter" idx="12"/>
          </p:nvPr>
        </p:nvSpPr>
        <p:spPr/>
        <p:txBody>
          <a:bodyPr/>
          <a:lstStyle/>
          <a:p>
            <a:fld id="{19E4C63F-2F49-4D37-AB92-5FBB26E76B61}" type="slidenum">
              <a:rPr lang="en-US" altLang="en-US" smtClean="0"/>
              <a:pPr/>
              <a:t>21</a:t>
            </a:fld>
            <a:endParaRPr lang="en-US" altLang="en-US"/>
          </a:p>
        </p:txBody>
      </p:sp>
      <p:graphicFrame>
        <p:nvGraphicFramePr>
          <p:cNvPr id="5" name="Content Placeholder 6">
            <a:extLst>
              <a:ext uri="{FF2B5EF4-FFF2-40B4-BE49-F238E27FC236}">
                <a16:creationId xmlns:a16="http://schemas.microsoft.com/office/drawing/2014/main" id="{262F2736-A27B-4EA1-4DC3-BEF793BE506F}"/>
              </a:ext>
            </a:extLst>
          </p:cNvPr>
          <p:cNvGraphicFramePr>
            <a:graphicFrameLocks noGrp="1"/>
          </p:cNvGraphicFramePr>
          <p:nvPr>
            <p:ph idx="1"/>
            <p:extLst>
              <p:ext uri="{D42A27DB-BD31-4B8C-83A1-F6EECF244321}">
                <p14:modId xmlns:p14="http://schemas.microsoft.com/office/powerpoint/2010/main" val="2107259800"/>
              </p:ext>
            </p:extLst>
          </p:nvPr>
        </p:nvGraphicFramePr>
        <p:xfrm>
          <a:off x="0" y="914400"/>
          <a:ext cx="9144002" cy="5856371"/>
        </p:xfrm>
        <a:graphic>
          <a:graphicData uri="http://schemas.openxmlformats.org/drawingml/2006/table">
            <a:tbl>
              <a:tblPr firstRow="1" firstCol="1" bandRow="1">
                <a:tableStyleId>{5C22544A-7EE6-4342-B048-85BDC9FD1C3A}</a:tableStyleId>
              </a:tblPr>
              <a:tblGrid>
                <a:gridCol w="2733609">
                  <a:extLst>
                    <a:ext uri="{9D8B030D-6E8A-4147-A177-3AD203B41FA5}">
                      <a16:colId xmlns:a16="http://schemas.microsoft.com/office/drawing/2014/main" val="452353554"/>
                    </a:ext>
                  </a:extLst>
                </a:gridCol>
                <a:gridCol w="1598602">
                  <a:extLst>
                    <a:ext uri="{9D8B030D-6E8A-4147-A177-3AD203B41FA5}">
                      <a16:colId xmlns:a16="http://schemas.microsoft.com/office/drawing/2014/main" val="4248012191"/>
                    </a:ext>
                  </a:extLst>
                </a:gridCol>
                <a:gridCol w="1598602">
                  <a:extLst>
                    <a:ext uri="{9D8B030D-6E8A-4147-A177-3AD203B41FA5}">
                      <a16:colId xmlns:a16="http://schemas.microsoft.com/office/drawing/2014/main" val="4138191971"/>
                    </a:ext>
                  </a:extLst>
                </a:gridCol>
                <a:gridCol w="1598602">
                  <a:extLst>
                    <a:ext uri="{9D8B030D-6E8A-4147-A177-3AD203B41FA5}">
                      <a16:colId xmlns:a16="http://schemas.microsoft.com/office/drawing/2014/main" val="1236979064"/>
                    </a:ext>
                  </a:extLst>
                </a:gridCol>
                <a:gridCol w="1614587">
                  <a:extLst>
                    <a:ext uri="{9D8B030D-6E8A-4147-A177-3AD203B41FA5}">
                      <a16:colId xmlns:a16="http://schemas.microsoft.com/office/drawing/2014/main" val="3766362350"/>
                    </a:ext>
                  </a:extLst>
                </a:gridCol>
              </a:tblGrid>
              <a:tr h="1026880">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Submission Cycles</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ct val="100000"/>
                        </a:lnSpc>
                        <a:spcBef>
                          <a:spcPts val="0"/>
                        </a:spcBef>
                        <a:spcAft>
                          <a:spcPts val="0"/>
                        </a:spcAft>
                        <a:tabLst>
                          <a:tab pos="171450" algn="l"/>
                        </a:tabLst>
                      </a:pPr>
                      <a:r>
                        <a:rPr lang="en-US" sz="1700" b="1" dirty="0">
                          <a:effectLst/>
                          <a:latin typeface="Arial" panose="020B0604020202020204" pitchFamily="34" charset="0"/>
                          <a:cs typeface="Arial" panose="020B0604020202020204" pitchFamily="34" charset="0"/>
                        </a:rPr>
                        <a:t>Cycle I </a:t>
                      </a:r>
                      <a:br>
                        <a:rPr lang="en-US" sz="1700" b="1" dirty="0">
                          <a:effectLst/>
                          <a:latin typeface="Arial" panose="020B0604020202020204" pitchFamily="34" charset="0"/>
                          <a:cs typeface="Arial" panose="020B0604020202020204" pitchFamily="34" charset="0"/>
                        </a:rPr>
                      </a:br>
                      <a:r>
                        <a:rPr lang="en-US" sz="1700" b="1" dirty="0">
                          <a:effectLst/>
                          <a:latin typeface="Arial" panose="020B0604020202020204" pitchFamily="34" charset="0"/>
                          <a:cs typeface="Arial" panose="020B0604020202020204" pitchFamily="34" charset="0"/>
                        </a:rPr>
                        <a:t>(Winter – HSR&amp;D  &amp; RR&amp;D)</a:t>
                      </a:r>
                      <a:endParaRPr lang="en-US" sz="17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ct val="100000"/>
                        </a:lnSpc>
                        <a:spcBef>
                          <a:spcPts val="0"/>
                        </a:spcBef>
                        <a:spcAft>
                          <a:spcPts val="0"/>
                        </a:spcAft>
                        <a:tabLst>
                          <a:tab pos="171450" algn="l"/>
                        </a:tabLst>
                      </a:pPr>
                      <a:r>
                        <a:rPr lang="en-US" sz="1700" b="1" dirty="0">
                          <a:effectLst/>
                          <a:latin typeface="Arial" panose="020B0604020202020204" pitchFamily="34" charset="0"/>
                          <a:cs typeface="Arial" panose="020B0604020202020204" pitchFamily="34" charset="0"/>
                        </a:rPr>
                        <a:t>Cycle II</a:t>
                      </a:r>
                      <a:br>
                        <a:rPr lang="en-US" sz="1700" b="1" dirty="0">
                          <a:effectLst/>
                          <a:latin typeface="Arial" panose="020B0604020202020204" pitchFamily="34" charset="0"/>
                          <a:cs typeface="Arial" panose="020B0604020202020204" pitchFamily="34" charset="0"/>
                        </a:rPr>
                      </a:br>
                      <a:r>
                        <a:rPr lang="en-US" sz="1700" b="1" dirty="0">
                          <a:effectLst/>
                          <a:latin typeface="Arial" panose="020B0604020202020204" pitchFamily="34" charset="0"/>
                          <a:cs typeface="Arial" panose="020B0604020202020204" pitchFamily="34" charset="0"/>
                        </a:rPr>
                        <a:t>(Spring – BLR&amp;D and CSR&amp;D)</a:t>
                      </a:r>
                      <a:endParaRPr lang="en-US" sz="17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ct val="100000"/>
                        </a:lnSpc>
                        <a:spcBef>
                          <a:spcPts val="0"/>
                        </a:spcBef>
                        <a:spcAft>
                          <a:spcPts val="0"/>
                        </a:spcAft>
                        <a:tabLst>
                          <a:tab pos="171450" algn="l"/>
                        </a:tabLst>
                      </a:pPr>
                      <a:r>
                        <a:rPr lang="en-US" sz="1700" b="1" dirty="0">
                          <a:effectLst/>
                          <a:latin typeface="Arial" panose="020B0604020202020204" pitchFamily="34" charset="0"/>
                          <a:cs typeface="Arial" panose="020B0604020202020204" pitchFamily="34" charset="0"/>
                        </a:rPr>
                        <a:t>Cycle III</a:t>
                      </a:r>
                      <a:br>
                        <a:rPr lang="en-US" sz="1700" b="1" dirty="0">
                          <a:effectLst/>
                          <a:latin typeface="Arial" panose="020B0604020202020204" pitchFamily="34" charset="0"/>
                          <a:cs typeface="Arial" panose="020B0604020202020204" pitchFamily="34" charset="0"/>
                        </a:rPr>
                      </a:br>
                      <a:r>
                        <a:rPr lang="en-US" sz="1700" b="1" dirty="0">
                          <a:effectLst/>
                          <a:latin typeface="Arial" panose="020B0604020202020204" pitchFamily="34" charset="0"/>
                          <a:cs typeface="Arial" panose="020B0604020202020204" pitchFamily="34" charset="0"/>
                        </a:rPr>
                        <a:t>(Summer – HSR&amp;D &amp; RR&amp;D)</a:t>
                      </a:r>
                      <a:endParaRPr lang="en-US" sz="17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ct val="100000"/>
                        </a:lnSpc>
                        <a:spcBef>
                          <a:spcPts val="0"/>
                        </a:spcBef>
                        <a:spcAft>
                          <a:spcPts val="0"/>
                        </a:spcAft>
                        <a:tabLst>
                          <a:tab pos="171450" algn="l"/>
                        </a:tabLst>
                      </a:pPr>
                      <a:r>
                        <a:rPr lang="en-US" sz="1700" b="1" dirty="0">
                          <a:effectLst/>
                          <a:latin typeface="Arial" panose="020B0604020202020204" pitchFamily="34" charset="0"/>
                          <a:cs typeface="Arial" panose="020B0604020202020204" pitchFamily="34" charset="0"/>
                        </a:rPr>
                        <a:t>Cycle IV</a:t>
                      </a:r>
                      <a:br>
                        <a:rPr lang="en-US" sz="1700" b="1" dirty="0">
                          <a:effectLst/>
                          <a:latin typeface="Arial" panose="020B0604020202020204" pitchFamily="34" charset="0"/>
                          <a:cs typeface="Arial" panose="020B0604020202020204" pitchFamily="34" charset="0"/>
                        </a:rPr>
                      </a:br>
                      <a:r>
                        <a:rPr lang="en-US" sz="1700" b="1" dirty="0">
                          <a:effectLst/>
                          <a:latin typeface="Arial" panose="020B0604020202020204" pitchFamily="34" charset="0"/>
                          <a:cs typeface="Arial" panose="020B0604020202020204" pitchFamily="34" charset="0"/>
                        </a:rPr>
                        <a:t>(Fall – BLR&amp;D and CSR&amp;D)</a:t>
                      </a:r>
                      <a:endParaRPr lang="en-US" sz="17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extLst>
                  <a:ext uri="{0D108BD9-81ED-4DB2-BD59-A6C34878D82A}">
                    <a16:rowId xmlns:a16="http://schemas.microsoft.com/office/drawing/2014/main" val="1242183022"/>
                  </a:ext>
                </a:extLst>
              </a:tr>
              <a:tr h="904409">
                <a:tc>
                  <a:txBody>
                    <a:bodyPr/>
                    <a:lstStyle/>
                    <a:p>
                      <a:pPr marL="0" marR="0">
                        <a:spcBef>
                          <a:spcPts val="0"/>
                        </a:spcBef>
                        <a:spcAft>
                          <a:spcPts val="0"/>
                        </a:spcAft>
                        <a:tabLst>
                          <a:tab pos="2743200" algn="ctr"/>
                          <a:tab pos="5486400" algn="r"/>
                          <a:tab pos="171450" algn="l"/>
                          <a:tab pos="2743200" algn="ctr"/>
                          <a:tab pos="5486400" algn="r"/>
                        </a:tabLst>
                      </a:pPr>
                      <a:r>
                        <a:rPr lang="en-US" sz="1600" b="1" dirty="0">
                          <a:effectLst/>
                          <a:latin typeface="Arial" panose="020B0604020202020204" pitchFamily="34" charset="0"/>
                          <a:cs typeface="Arial" panose="020B0604020202020204" pitchFamily="34" charset="0"/>
                        </a:rPr>
                        <a:t>Pre-application (I02) – Letter of Intent &amp; Waiver Request Submission Deadline</a:t>
                      </a:r>
                    </a:p>
                  </a:txBody>
                  <a:tcPr marL="50160" marR="50160" marT="0" marB="0" anchor="ctr"/>
                </a:tc>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November 1</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ct val="1000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January 1 &amp;</a:t>
                      </a:r>
                    </a:p>
                    <a:p>
                      <a:pPr marL="0" marR="0">
                        <a:lnSpc>
                          <a:spcPct val="1000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November </a:t>
                      </a:r>
                      <a:r>
                        <a:rPr lang="en-US" sz="1800" b="1" dirty="0">
                          <a:effectLst/>
                          <a:latin typeface="Arial" panose="020B0604020202020204" pitchFamily="34" charset="0"/>
                          <a:ea typeface="Calibri" panose="020F0502020204030204" pitchFamily="34" charset="0"/>
                          <a:cs typeface="Arial" panose="020B0604020202020204" pitchFamily="34" charset="0"/>
                        </a:rPr>
                        <a:t>1 </a:t>
                      </a:r>
                      <a:r>
                        <a:rPr lang="en-US" sz="1400" b="1" dirty="0">
                          <a:effectLst/>
                          <a:latin typeface="Arial" panose="020B0604020202020204" pitchFamily="34" charset="0"/>
                          <a:ea typeface="Calibri" panose="020F0502020204030204" pitchFamily="34" charset="0"/>
                          <a:cs typeface="Arial" panose="020B0604020202020204" pitchFamily="34" charset="0"/>
                        </a:rPr>
                        <a:t>for Clinical Trials</a:t>
                      </a:r>
                    </a:p>
                  </a:txBody>
                  <a:tcPr marL="50160" marR="50160" marT="0" marB="0" anchor="ctr"/>
                </a:tc>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May 1</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ct val="1000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July 1 &amp;</a:t>
                      </a:r>
                    </a:p>
                    <a:p>
                      <a:pPr marL="0" marR="0">
                        <a:lnSpc>
                          <a:spcPct val="100000"/>
                        </a:lnSpc>
                        <a:spcBef>
                          <a:spcPts val="0"/>
                        </a:spcBef>
                        <a:spcAft>
                          <a:spcPts val="0"/>
                        </a:spcAft>
                        <a:tabLst>
                          <a:tab pos="171450" algn="l"/>
                        </a:tabLst>
                      </a:pPr>
                      <a:r>
                        <a:rPr lang="en-US" sz="1800" b="1" dirty="0">
                          <a:effectLst/>
                          <a:latin typeface="Arial" panose="020B0604020202020204" pitchFamily="34" charset="0"/>
                          <a:ea typeface="Calibri" panose="020F0502020204030204" pitchFamily="34" charset="0"/>
                          <a:cs typeface="Arial" panose="020B0604020202020204" pitchFamily="34" charset="0"/>
                        </a:rPr>
                        <a:t>May 1 </a:t>
                      </a:r>
                      <a:r>
                        <a:rPr lang="en-US" sz="1400" b="1" dirty="0">
                          <a:effectLst/>
                          <a:latin typeface="Arial" panose="020B0604020202020204" pitchFamily="34" charset="0"/>
                          <a:ea typeface="Calibri" panose="020F0502020204030204" pitchFamily="34" charset="0"/>
                          <a:cs typeface="Arial" panose="020B0604020202020204" pitchFamily="34" charset="0"/>
                        </a:rPr>
                        <a:t>for clinical trials</a:t>
                      </a:r>
                    </a:p>
                  </a:txBody>
                  <a:tcPr marL="50160" marR="50160" marT="0" marB="0" anchor="ctr"/>
                </a:tc>
                <a:extLst>
                  <a:ext uri="{0D108BD9-81ED-4DB2-BD59-A6C34878D82A}">
                    <a16:rowId xmlns:a16="http://schemas.microsoft.com/office/drawing/2014/main" val="3489212203"/>
                  </a:ext>
                </a:extLst>
              </a:tr>
              <a:tr h="493518">
                <a:tc>
                  <a:txBody>
                    <a:bodyPr/>
                    <a:lstStyle/>
                    <a:p>
                      <a:pPr marL="0" marR="0">
                        <a:spcBef>
                          <a:spcPts val="0"/>
                        </a:spcBef>
                        <a:spcAft>
                          <a:spcPts val="0"/>
                        </a:spcAft>
                        <a:tabLst>
                          <a:tab pos="171450" algn="l"/>
                        </a:tabLst>
                      </a:pPr>
                      <a:r>
                        <a:rPr lang="en-US" sz="1600" b="1">
                          <a:effectLst/>
                          <a:latin typeface="Arial" panose="020B0604020202020204" pitchFamily="34" charset="0"/>
                          <a:cs typeface="Arial" panose="020B0604020202020204" pitchFamily="34" charset="0"/>
                        </a:rPr>
                        <a:t>Begin Submitting Applications to RFA</a:t>
                      </a:r>
                      <a:endParaRPr lang="en-US" sz="16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a:effectLst/>
                          <a:latin typeface="Arial" panose="020B0604020202020204" pitchFamily="34" charset="0"/>
                          <a:cs typeface="Arial" panose="020B0604020202020204" pitchFamily="34" charset="0"/>
                        </a:rPr>
                        <a:t>November 15</a:t>
                      </a:r>
                      <a:endParaRPr lang="en-US" sz="18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a:effectLst/>
                          <a:latin typeface="Arial" panose="020B0604020202020204" pitchFamily="34" charset="0"/>
                          <a:cs typeface="Arial" panose="020B0604020202020204" pitchFamily="34" charset="0"/>
                        </a:rPr>
                        <a:t>February 1</a:t>
                      </a:r>
                      <a:endParaRPr lang="en-US" sz="18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May 15</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August 1</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extLst>
                  <a:ext uri="{0D108BD9-81ED-4DB2-BD59-A6C34878D82A}">
                    <a16:rowId xmlns:a16="http://schemas.microsoft.com/office/drawing/2014/main" val="3331267493"/>
                  </a:ext>
                </a:extLst>
              </a:tr>
              <a:tr h="642888">
                <a:tc>
                  <a:txBody>
                    <a:bodyPr/>
                    <a:lstStyle/>
                    <a:p>
                      <a:pPr marL="0" marR="0">
                        <a:spcBef>
                          <a:spcPts val="0"/>
                        </a:spcBef>
                        <a:spcAft>
                          <a:spcPts val="0"/>
                        </a:spcAft>
                        <a:tabLst>
                          <a:tab pos="171450" algn="l"/>
                        </a:tabLst>
                      </a:pPr>
                      <a:r>
                        <a:rPr lang="en-US" sz="1600" b="1" dirty="0">
                          <a:effectLst/>
                          <a:latin typeface="Arial" panose="020B0604020202020204" pitchFamily="34" charset="0"/>
                          <a:cs typeface="Arial" panose="020B0604020202020204" pitchFamily="34" charset="0"/>
                        </a:rPr>
                        <a:t>Down-to-the-Wire Application Submission Deadline </a:t>
                      </a:r>
                    </a:p>
                  </a:txBody>
                  <a:tcPr marL="50160" marR="50160" marT="0" marB="0" anchor="ctr"/>
                </a:tc>
                <a:tc gridSpan="4">
                  <a:txBody>
                    <a:bodyPr/>
                    <a:lstStyle/>
                    <a:p>
                      <a:pPr marL="0" marR="0" algn="ctr">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5 business days prior to the Verification Deadline</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30778245"/>
                  </a:ext>
                </a:extLst>
              </a:tr>
              <a:tr h="539786">
                <a:tc>
                  <a:txBody>
                    <a:bodyPr/>
                    <a:lstStyle/>
                    <a:p>
                      <a:pPr marL="0" marR="0">
                        <a:spcBef>
                          <a:spcPts val="0"/>
                        </a:spcBef>
                        <a:spcAft>
                          <a:spcPts val="0"/>
                        </a:spcAft>
                        <a:tabLst>
                          <a:tab pos="171450" algn="l"/>
                        </a:tabLst>
                      </a:pPr>
                      <a:r>
                        <a:rPr lang="en-US" sz="1600" b="1" dirty="0">
                          <a:effectLst/>
                          <a:latin typeface="Arial" panose="020B0604020202020204" pitchFamily="34" charset="0"/>
                          <a:cs typeface="Arial" panose="020B0604020202020204" pitchFamily="34" charset="0"/>
                        </a:rPr>
                        <a:t>Application Submission Deadline to Grants.gov.</a:t>
                      </a:r>
                    </a:p>
                  </a:txBody>
                  <a:tcPr marL="50160" marR="50160" marT="0" marB="0" anchor="ctr"/>
                </a:tc>
                <a:tc gridSpan="4">
                  <a:txBody>
                    <a:bodyPr/>
                    <a:lstStyle/>
                    <a:p>
                      <a:pPr marL="0" marR="0" algn="ctr">
                        <a:spcBef>
                          <a:spcPts val="400"/>
                        </a:spcBef>
                        <a:spcAft>
                          <a:spcPts val="400"/>
                        </a:spcAft>
                        <a:tabLst>
                          <a:tab pos="171450" algn="l"/>
                        </a:tabLst>
                      </a:pPr>
                      <a:r>
                        <a:rPr lang="en-US" sz="1800" b="1" dirty="0">
                          <a:effectLst/>
                          <a:latin typeface="Arial" panose="020B0604020202020204" pitchFamily="34" charset="0"/>
                          <a:cs typeface="Arial" panose="020B0604020202020204" pitchFamily="34" charset="0"/>
                        </a:rPr>
                        <a:t>3 business days prior to the Verification Deadline</a:t>
                      </a:r>
                    </a:p>
                    <a:p>
                      <a:pPr marL="0" marR="0" algn="ctr">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5:00 p.m. local time</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4420744"/>
                  </a:ext>
                </a:extLst>
              </a:tr>
              <a:tr h="462674">
                <a:tc>
                  <a:txBody>
                    <a:bodyPr/>
                    <a:lstStyle/>
                    <a:p>
                      <a:pPr marL="0" marR="0">
                        <a:spcBef>
                          <a:spcPts val="0"/>
                        </a:spcBef>
                        <a:spcAft>
                          <a:spcPts val="0"/>
                        </a:spcAft>
                        <a:tabLst>
                          <a:tab pos="2743200" algn="ctr"/>
                          <a:tab pos="5486400" algn="r"/>
                          <a:tab pos="171450" algn="l"/>
                          <a:tab pos="2743200" algn="ctr"/>
                          <a:tab pos="5486400" algn="r"/>
                        </a:tabLst>
                      </a:pPr>
                      <a:r>
                        <a:rPr lang="en-US" sz="1600" b="1" dirty="0">
                          <a:effectLst/>
                          <a:latin typeface="Arial" panose="020B0604020202020204" pitchFamily="34" charset="0"/>
                          <a:cs typeface="Arial" panose="020B0604020202020204" pitchFamily="34" charset="0"/>
                        </a:rPr>
                        <a:t>Verification Deadline in </a:t>
                      </a:r>
                      <a:r>
                        <a:rPr lang="en-US" sz="1600" b="1" dirty="0" err="1">
                          <a:effectLst/>
                          <a:latin typeface="Arial" panose="020B0604020202020204" pitchFamily="34" charset="0"/>
                          <a:cs typeface="Arial" panose="020B0604020202020204" pitchFamily="34" charset="0"/>
                        </a:rPr>
                        <a:t>eRA</a:t>
                      </a:r>
                      <a:r>
                        <a:rPr lang="en-US" sz="1600" b="1" dirty="0">
                          <a:effectLst/>
                          <a:latin typeface="Arial" panose="020B0604020202020204" pitchFamily="34" charset="0"/>
                          <a:cs typeface="Arial" panose="020B0604020202020204" pitchFamily="34" charset="0"/>
                        </a:rPr>
                        <a:t> </a:t>
                      </a:r>
                    </a:p>
                  </a:txBody>
                  <a:tcPr marL="50160" marR="50160" marT="0" marB="0" anchor="ctr"/>
                </a:tc>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December 15</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a:effectLst/>
                          <a:latin typeface="Arial" panose="020B0604020202020204" pitchFamily="34" charset="0"/>
                          <a:cs typeface="Arial" panose="020B0604020202020204" pitchFamily="34" charset="0"/>
                        </a:rPr>
                        <a:t>March 10</a:t>
                      </a:r>
                      <a:endParaRPr lang="en-US" sz="18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a:effectLst/>
                          <a:latin typeface="Arial" panose="020B0604020202020204" pitchFamily="34" charset="0"/>
                          <a:cs typeface="Arial" panose="020B0604020202020204" pitchFamily="34" charset="0"/>
                        </a:rPr>
                        <a:t>June 15</a:t>
                      </a:r>
                      <a:endParaRPr lang="en-US" sz="18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September 11</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extLst>
                  <a:ext uri="{0D108BD9-81ED-4DB2-BD59-A6C34878D82A}">
                    <a16:rowId xmlns:a16="http://schemas.microsoft.com/office/drawing/2014/main" val="3485876147"/>
                  </a:ext>
                </a:extLst>
              </a:tr>
              <a:tr h="662258">
                <a:tc>
                  <a:txBody>
                    <a:bodyPr/>
                    <a:lstStyle/>
                    <a:p>
                      <a:pPr marL="0" marR="0">
                        <a:spcBef>
                          <a:spcPts val="0"/>
                        </a:spcBef>
                        <a:spcAft>
                          <a:spcPts val="0"/>
                        </a:spcAft>
                        <a:tabLst>
                          <a:tab pos="171450" algn="l"/>
                        </a:tabLst>
                      </a:pPr>
                      <a:r>
                        <a:rPr lang="en-US" sz="1600" b="1">
                          <a:effectLst/>
                          <a:latin typeface="Arial" panose="020B0604020202020204" pitchFamily="34" charset="0"/>
                          <a:cs typeface="Arial" panose="020B0604020202020204" pitchFamily="34" charset="0"/>
                        </a:rPr>
                        <a:t>Review and Award Cycles</a:t>
                      </a:r>
                      <a:endParaRPr lang="en-US" sz="16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600" b="1" dirty="0">
                          <a:effectLst/>
                          <a:latin typeface="Arial" panose="020B0604020202020204" pitchFamily="34" charset="0"/>
                          <a:cs typeface="Arial" panose="020B0604020202020204" pitchFamily="34" charset="0"/>
                        </a:rPr>
                        <a:t>Cycle I </a:t>
                      </a:r>
                      <a:br>
                        <a:rPr lang="en-US" sz="1600" b="1" dirty="0">
                          <a:effectLst/>
                          <a:latin typeface="Arial" panose="020B0604020202020204" pitchFamily="34" charset="0"/>
                          <a:cs typeface="Arial" panose="020B0604020202020204" pitchFamily="34" charset="0"/>
                        </a:rPr>
                      </a:br>
                      <a:r>
                        <a:rPr lang="en-US" sz="1600" b="1" dirty="0">
                          <a:effectLst/>
                          <a:latin typeface="Arial" panose="020B0604020202020204" pitchFamily="34" charset="0"/>
                          <a:cs typeface="Arial" panose="020B0604020202020204" pitchFamily="34" charset="0"/>
                        </a:rPr>
                        <a:t>(Winter – HSR&amp;D &amp; RR&amp;D)</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600" b="1" dirty="0">
                          <a:effectLst/>
                          <a:latin typeface="Arial" panose="020B0604020202020204" pitchFamily="34" charset="0"/>
                          <a:cs typeface="Arial" panose="020B0604020202020204" pitchFamily="34" charset="0"/>
                        </a:rPr>
                        <a:t>Cycle II </a:t>
                      </a:r>
                      <a:br>
                        <a:rPr lang="en-US" sz="1600" b="1" dirty="0">
                          <a:effectLst/>
                          <a:latin typeface="Arial" panose="020B0604020202020204" pitchFamily="34" charset="0"/>
                          <a:cs typeface="Arial" panose="020B0604020202020204" pitchFamily="34" charset="0"/>
                        </a:rPr>
                      </a:br>
                      <a:r>
                        <a:rPr lang="en-US" sz="1600" b="1" dirty="0">
                          <a:effectLst/>
                          <a:latin typeface="Arial" panose="020B0604020202020204" pitchFamily="34" charset="0"/>
                          <a:cs typeface="Arial" panose="020B0604020202020204" pitchFamily="34" charset="0"/>
                        </a:rPr>
                        <a:t>(Spring – BLR&amp;D &amp; CSR&amp;D)</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600" b="1" dirty="0">
                          <a:effectLst/>
                          <a:latin typeface="Arial" panose="020B0604020202020204" pitchFamily="34" charset="0"/>
                          <a:cs typeface="Arial" panose="020B0604020202020204" pitchFamily="34" charset="0"/>
                        </a:rPr>
                        <a:t>Cycle III </a:t>
                      </a:r>
                      <a:br>
                        <a:rPr lang="en-US" sz="1600" b="1" dirty="0">
                          <a:effectLst/>
                          <a:latin typeface="Arial" panose="020B0604020202020204" pitchFamily="34" charset="0"/>
                          <a:cs typeface="Arial" panose="020B0604020202020204" pitchFamily="34" charset="0"/>
                        </a:rPr>
                      </a:br>
                      <a:r>
                        <a:rPr lang="en-US" sz="1600" b="1" dirty="0">
                          <a:effectLst/>
                          <a:latin typeface="Arial" panose="020B0604020202020204" pitchFamily="34" charset="0"/>
                          <a:cs typeface="Arial" panose="020B0604020202020204" pitchFamily="34" charset="0"/>
                        </a:rPr>
                        <a:t>(Summer – HSR&amp;D &amp; RR&amp;D)</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600" b="1" dirty="0">
                          <a:effectLst/>
                          <a:latin typeface="Arial" panose="020B0604020202020204" pitchFamily="34" charset="0"/>
                          <a:cs typeface="Arial" panose="020B0604020202020204" pitchFamily="34" charset="0"/>
                        </a:rPr>
                        <a:t>Cycle III </a:t>
                      </a:r>
                      <a:br>
                        <a:rPr lang="en-US" sz="1600" b="1" dirty="0">
                          <a:effectLst/>
                          <a:latin typeface="Arial" panose="020B0604020202020204" pitchFamily="34" charset="0"/>
                          <a:cs typeface="Arial" panose="020B0604020202020204" pitchFamily="34" charset="0"/>
                        </a:rPr>
                      </a:br>
                      <a:r>
                        <a:rPr lang="en-US" sz="1600" b="1" dirty="0">
                          <a:effectLst/>
                          <a:latin typeface="Arial" panose="020B0604020202020204" pitchFamily="34" charset="0"/>
                          <a:cs typeface="Arial" panose="020B0604020202020204" pitchFamily="34" charset="0"/>
                        </a:rPr>
                        <a:t>(Fall – BLR&amp;D &amp; CSR&amp;D)</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extLst>
                  <a:ext uri="{0D108BD9-81ED-4DB2-BD59-A6C34878D82A}">
                    <a16:rowId xmlns:a16="http://schemas.microsoft.com/office/drawing/2014/main" val="2125622548"/>
                  </a:ext>
                </a:extLst>
              </a:tr>
              <a:tr h="431774">
                <a:tc>
                  <a:txBody>
                    <a:bodyPr/>
                    <a:lstStyle/>
                    <a:p>
                      <a:pPr marL="0" marR="0">
                        <a:spcBef>
                          <a:spcPts val="0"/>
                        </a:spcBef>
                        <a:spcAft>
                          <a:spcPts val="0"/>
                        </a:spcAft>
                        <a:tabLst>
                          <a:tab pos="171450" algn="l"/>
                        </a:tabLst>
                      </a:pPr>
                      <a:r>
                        <a:rPr lang="en-US" sz="1600" b="1">
                          <a:effectLst/>
                          <a:latin typeface="Arial" panose="020B0604020202020204" pitchFamily="34" charset="0"/>
                          <a:cs typeface="Arial" panose="020B0604020202020204" pitchFamily="34" charset="0"/>
                        </a:rPr>
                        <a:t>     Scientific Merit Review</a:t>
                      </a:r>
                      <a:endParaRPr lang="en-US" sz="16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a:effectLst/>
                          <a:latin typeface="Arial" panose="020B0604020202020204" pitchFamily="34" charset="0"/>
                          <a:cs typeface="Arial" panose="020B0604020202020204" pitchFamily="34" charset="0"/>
                        </a:rPr>
                        <a:t>February</a:t>
                      </a:r>
                      <a:endParaRPr lang="en-US" sz="18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a:effectLst/>
                          <a:latin typeface="Arial" panose="020B0604020202020204" pitchFamily="34" charset="0"/>
                          <a:cs typeface="Arial" panose="020B0604020202020204" pitchFamily="34" charset="0"/>
                        </a:rPr>
                        <a:t>May - June</a:t>
                      </a:r>
                      <a:endParaRPr lang="en-US" sz="18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a:effectLst/>
                          <a:latin typeface="Arial" panose="020B0604020202020204" pitchFamily="34" charset="0"/>
                          <a:cs typeface="Arial" panose="020B0604020202020204" pitchFamily="34" charset="0"/>
                        </a:rPr>
                        <a:t>August</a:t>
                      </a:r>
                      <a:endParaRPr lang="en-US" sz="18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November - December</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extLst>
                  <a:ext uri="{0D108BD9-81ED-4DB2-BD59-A6C34878D82A}">
                    <a16:rowId xmlns:a16="http://schemas.microsoft.com/office/drawing/2014/main" val="2102723007"/>
                  </a:ext>
                </a:extLst>
              </a:tr>
              <a:tr h="398413">
                <a:tc>
                  <a:txBody>
                    <a:bodyPr/>
                    <a:lstStyle/>
                    <a:p>
                      <a:pPr marL="0" marR="0">
                        <a:lnSpc>
                          <a:spcPct val="150000"/>
                        </a:lnSpc>
                        <a:spcBef>
                          <a:spcPts val="0"/>
                        </a:spcBef>
                        <a:spcAft>
                          <a:spcPts val="0"/>
                        </a:spcAft>
                        <a:tabLst>
                          <a:tab pos="171450" algn="l"/>
                        </a:tabLst>
                      </a:pPr>
                      <a:r>
                        <a:rPr lang="en-US" sz="1600" b="1">
                          <a:effectLst/>
                          <a:latin typeface="Arial" panose="020B0604020202020204" pitchFamily="34" charset="0"/>
                          <a:cs typeface="Arial" panose="020B0604020202020204" pitchFamily="34" charset="0"/>
                        </a:rPr>
                        <a:t>     Administrative Review</a:t>
                      </a:r>
                      <a:endParaRPr lang="en-US" sz="16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a:effectLst/>
                          <a:latin typeface="Arial" panose="020B0604020202020204" pitchFamily="34" charset="0"/>
                          <a:cs typeface="Arial" panose="020B0604020202020204" pitchFamily="34" charset="0"/>
                        </a:rPr>
                        <a:t>March – April</a:t>
                      </a:r>
                      <a:endParaRPr lang="en-US" sz="18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July – August</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a:effectLst/>
                          <a:latin typeface="Arial" panose="020B0604020202020204" pitchFamily="34" charset="0"/>
                          <a:cs typeface="Arial" panose="020B0604020202020204" pitchFamily="34" charset="0"/>
                        </a:rPr>
                        <a:t>August – September</a:t>
                      </a:r>
                      <a:endParaRPr lang="en-US" sz="1800" b="1">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tc>
                  <a:txBody>
                    <a:bodyPr/>
                    <a:lstStyle/>
                    <a:p>
                      <a:pPr marL="0" marR="0">
                        <a:lnSpc>
                          <a:spcPts val="1500"/>
                        </a:lnSpc>
                        <a:spcBef>
                          <a:spcPts val="0"/>
                        </a:spcBef>
                        <a:spcAft>
                          <a:spcPts val="0"/>
                        </a:spcAft>
                        <a:tabLst>
                          <a:tab pos="171450" algn="l"/>
                        </a:tabLst>
                      </a:pPr>
                      <a:r>
                        <a:rPr lang="en-US" sz="1800" b="1" dirty="0">
                          <a:effectLst/>
                          <a:latin typeface="Arial" panose="020B0604020202020204" pitchFamily="34" charset="0"/>
                          <a:cs typeface="Arial" panose="020B0604020202020204" pitchFamily="34" charset="0"/>
                        </a:rPr>
                        <a:t>January - February</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50160" marR="50160" marT="0" marB="0" anchor="ctr"/>
                </a:tc>
                <a:extLst>
                  <a:ext uri="{0D108BD9-81ED-4DB2-BD59-A6C34878D82A}">
                    <a16:rowId xmlns:a16="http://schemas.microsoft.com/office/drawing/2014/main" val="1481610843"/>
                  </a:ext>
                </a:extLst>
              </a:tr>
            </a:tbl>
          </a:graphicData>
        </a:graphic>
      </p:graphicFrame>
    </p:spTree>
    <p:extLst>
      <p:ext uri="{BB962C8B-B14F-4D97-AF65-F5344CB8AC3E}">
        <p14:creationId xmlns:p14="http://schemas.microsoft.com/office/powerpoint/2010/main" val="2161685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CED95D-43B5-4DA0-8236-78AAA8911ED2}"/>
              </a:ext>
            </a:extLst>
          </p:cNvPr>
          <p:cNvSpPr>
            <a:spLocks noGrp="1"/>
          </p:cNvSpPr>
          <p:nvPr>
            <p:ph type="title"/>
          </p:nvPr>
        </p:nvSpPr>
        <p:spPr/>
        <p:txBody>
          <a:bodyPr/>
          <a:lstStyle/>
          <a:p>
            <a:pPr>
              <a:defRPr/>
            </a:pPr>
            <a:r>
              <a:rPr lang="en-US" altLang="en-US" sz="2800" b="1" dirty="0" err="1">
                <a:latin typeface="Arial" panose="020B0604020202020204" pitchFamily="34" charset="0"/>
                <a:cs typeface="Arial" panose="020B0604020202020204" pitchFamily="34" charset="0"/>
              </a:rPr>
              <a:t>cONTACTs</a:t>
            </a:r>
            <a:r>
              <a:rPr lang="en-US" altLang="en-US" sz="2800" b="1" dirty="0">
                <a:latin typeface="Arial" panose="020B0604020202020204" pitchFamily="34" charset="0"/>
                <a:cs typeface="Arial" panose="020B0604020202020204" pitchFamily="34" charset="0"/>
              </a:rPr>
              <a:t> for </a:t>
            </a:r>
            <a:r>
              <a:rPr lang="en-US" altLang="en-US" sz="2800" b="1" dirty="0" err="1">
                <a:latin typeface="Arial" panose="020B0604020202020204" pitchFamily="34" charset="0"/>
                <a:cs typeface="Arial" panose="020B0604020202020204" pitchFamily="34" charset="0"/>
              </a:rPr>
              <a:t>PoP</a:t>
            </a:r>
            <a:r>
              <a:rPr lang="en-US" altLang="en-US" sz="2800" b="1" dirty="0">
                <a:latin typeface="Arial" panose="020B0604020202020204" pitchFamily="34" charset="0"/>
                <a:cs typeface="Arial" panose="020B0604020202020204" pitchFamily="34" charset="0"/>
              </a:rPr>
              <a:t> AMP </a:t>
            </a:r>
            <a:endParaRPr lang="en-US" sz="2400" dirty="0"/>
          </a:p>
        </p:txBody>
      </p:sp>
      <p:sp>
        <p:nvSpPr>
          <p:cNvPr id="8197" name="Slide Number Placeholder 4">
            <a:extLst>
              <a:ext uri="{FF2B5EF4-FFF2-40B4-BE49-F238E27FC236}">
                <a16:creationId xmlns:a16="http://schemas.microsoft.com/office/drawing/2014/main" id="{11BC1A21-EFB3-4B13-BBDD-2DC6FBC97E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eaLnBrk="1" hangingPunct="1"/>
            <a:fld id="{4ED38E99-6B66-421C-B00D-53096902ECA1}" type="slidenum">
              <a:rPr lang="en-US" altLang="en-US" sz="1000">
                <a:solidFill>
                  <a:schemeClr val="bg1"/>
                </a:solidFill>
              </a:rPr>
              <a:pPr eaLnBrk="1" hangingPunct="1"/>
              <a:t>22</a:t>
            </a:fld>
            <a:endParaRPr lang="en-US" altLang="en-US" sz="1000">
              <a:solidFill>
                <a:schemeClr val="bg1"/>
              </a:solidFill>
            </a:endParaRPr>
          </a:p>
        </p:txBody>
      </p:sp>
      <p:pic>
        <p:nvPicPr>
          <p:cNvPr id="2" name="Graphic 1" descr="Megaphone outline">
            <a:extLst>
              <a:ext uri="{FF2B5EF4-FFF2-40B4-BE49-F238E27FC236}">
                <a16:creationId xmlns:a16="http://schemas.microsoft.com/office/drawing/2014/main" id="{C4833DA9-5194-1688-F56B-07934C3A49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01000" y="-106362"/>
            <a:ext cx="914400" cy="914400"/>
          </a:xfrm>
          <a:prstGeom prst="rect">
            <a:avLst/>
          </a:prstGeom>
        </p:spPr>
      </p:pic>
      <p:sp>
        <p:nvSpPr>
          <p:cNvPr id="3" name="TextBox 2">
            <a:extLst>
              <a:ext uri="{FF2B5EF4-FFF2-40B4-BE49-F238E27FC236}">
                <a16:creationId xmlns:a16="http://schemas.microsoft.com/office/drawing/2014/main" id="{1E13635F-67D5-8D5A-2FA6-B82C898E2F4E}"/>
              </a:ext>
            </a:extLst>
          </p:cNvPr>
          <p:cNvSpPr txBox="1"/>
          <p:nvPr/>
        </p:nvSpPr>
        <p:spPr>
          <a:xfrm>
            <a:off x="0" y="1389995"/>
            <a:ext cx="9144000" cy="4401205"/>
          </a:xfrm>
          <a:prstGeom prst="rect">
            <a:avLst/>
          </a:prstGeom>
          <a:noFill/>
        </p:spPr>
        <p:txBody>
          <a:bodyPr wrap="square" rtlCol="0">
            <a:spAutoFit/>
          </a:bodyPr>
          <a:lstStyle/>
          <a:p>
            <a:r>
              <a:rPr lang="en-US" sz="2800" b="1" u="sng" dirty="0"/>
              <a:t>RR&amp;D</a:t>
            </a:r>
            <a:r>
              <a:rPr lang="en-US" sz="2800" b="1" dirty="0"/>
              <a:t>				</a:t>
            </a:r>
            <a:r>
              <a:rPr lang="en-US" sz="2800" b="1" u="sng" dirty="0"/>
              <a:t>BLR&amp;D</a:t>
            </a:r>
          </a:p>
          <a:p>
            <a:r>
              <a:rPr lang="en-US" sz="2800" b="1" dirty="0"/>
              <a:t>Audrey Kusiak			Carol Fowler</a:t>
            </a:r>
          </a:p>
          <a:p>
            <a:r>
              <a:rPr lang="en-US" sz="2800" b="1" dirty="0">
                <a:hlinkClick r:id="rId5"/>
              </a:rPr>
              <a:t>Audrey.Kusiak@va.gov</a:t>
            </a:r>
            <a:r>
              <a:rPr lang="en-US" sz="2800" b="1" dirty="0"/>
              <a:t> 	</a:t>
            </a:r>
            <a:r>
              <a:rPr lang="en-US" sz="2800" b="1" dirty="0">
                <a:hlinkClick r:id="rId6"/>
              </a:rPr>
              <a:t>Carol.Fowler@va.gov</a:t>
            </a:r>
            <a:r>
              <a:rPr lang="en-US" sz="2800" b="1" dirty="0"/>
              <a:t> </a:t>
            </a:r>
          </a:p>
          <a:p>
            <a:endParaRPr lang="en-US" sz="2800" b="1" dirty="0"/>
          </a:p>
          <a:p>
            <a:r>
              <a:rPr lang="en-US" sz="2800" b="1" u="sng" dirty="0"/>
              <a:t>HSR&amp;D</a:t>
            </a:r>
            <a:r>
              <a:rPr lang="en-US" sz="2800" b="1" dirty="0"/>
              <a:t>				</a:t>
            </a:r>
            <a:r>
              <a:rPr lang="en-US" sz="2800" b="1" u="sng" dirty="0"/>
              <a:t>CSR&amp;D</a:t>
            </a:r>
          </a:p>
          <a:p>
            <a:r>
              <a:rPr lang="en-US" sz="2800" b="1" dirty="0"/>
              <a:t>Cathie Plouzek			Jayanthi Sankar</a:t>
            </a:r>
          </a:p>
          <a:p>
            <a:r>
              <a:rPr lang="en-US" sz="2800" b="1" dirty="0">
                <a:hlinkClick r:id="rId7"/>
              </a:rPr>
              <a:t>Cathie.Plouzek@va.gov</a:t>
            </a:r>
            <a:r>
              <a:rPr lang="en-US" sz="2800" b="1" dirty="0"/>
              <a:t> 	</a:t>
            </a:r>
            <a:r>
              <a:rPr lang="en-US" sz="2800" b="1" dirty="0">
                <a:hlinkClick r:id="rId8"/>
              </a:rPr>
              <a:t>Jayanthi.Sankar@va.gov</a:t>
            </a:r>
            <a:r>
              <a:rPr lang="en-US" sz="2800" b="1" dirty="0"/>
              <a:t> </a:t>
            </a:r>
          </a:p>
          <a:p>
            <a:endParaRPr lang="en-US" sz="2800" b="1" dirty="0">
              <a:solidFill>
                <a:srgbClr val="173E7A"/>
              </a:solidFill>
            </a:endParaRPr>
          </a:p>
          <a:p>
            <a:endParaRPr lang="en-US" sz="2800" b="1" dirty="0">
              <a:solidFill>
                <a:srgbClr val="173E7A"/>
              </a:solidFill>
            </a:endParaRPr>
          </a:p>
          <a:p>
            <a:endParaRPr lang="en-US" sz="2800" b="1" dirty="0">
              <a:solidFill>
                <a:srgbClr val="173E7A"/>
              </a:solidFill>
            </a:endParaRPr>
          </a:p>
        </p:txBody>
      </p:sp>
    </p:spTree>
    <p:extLst>
      <p:ext uri="{BB962C8B-B14F-4D97-AF65-F5344CB8AC3E}">
        <p14:creationId xmlns:p14="http://schemas.microsoft.com/office/powerpoint/2010/main" val="3125318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CED95D-43B5-4DA0-8236-78AAA8911ED2}"/>
              </a:ext>
            </a:extLst>
          </p:cNvPr>
          <p:cNvSpPr>
            <a:spLocks noGrp="1"/>
          </p:cNvSpPr>
          <p:nvPr>
            <p:ph type="title"/>
          </p:nvPr>
        </p:nvSpPr>
        <p:spPr/>
        <p:txBody>
          <a:bodyPr/>
          <a:lstStyle/>
          <a:p>
            <a:pPr>
              <a:defRPr/>
            </a:pPr>
            <a:r>
              <a:rPr lang="en-US" sz="2800" b="1" dirty="0">
                <a:latin typeface="Arial" panose="020B0604020202020204" pitchFamily="34" charset="0"/>
                <a:cs typeface="Arial" panose="020B0604020202020204" pitchFamily="34" charset="0"/>
              </a:rPr>
              <a:t>Questions</a:t>
            </a:r>
            <a:endParaRPr lang="en-US" dirty="0"/>
          </a:p>
        </p:txBody>
      </p:sp>
      <p:sp>
        <p:nvSpPr>
          <p:cNvPr id="8197" name="Slide Number Placeholder 4">
            <a:extLst>
              <a:ext uri="{FF2B5EF4-FFF2-40B4-BE49-F238E27FC236}">
                <a16:creationId xmlns:a16="http://schemas.microsoft.com/office/drawing/2014/main" id="{11BC1A21-EFB3-4B13-BBDD-2DC6FBC97E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eaLnBrk="1" hangingPunct="1"/>
            <a:fld id="{4ED38E99-6B66-421C-B00D-53096902ECA1}" type="slidenum">
              <a:rPr lang="en-US" altLang="en-US" sz="1000">
                <a:solidFill>
                  <a:schemeClr val="bg1"/>
                </a:solidFill>
              </a:rPr>
              <a:pPr eaLnBrk="1" hangingPunct="1"/>
              <a:t>23</a:t>
            </a:fld>
            <a:endParaRPr lang="en-US" altLang="en-US" sz="1000">
              <a:solidFill>
                <a:schemeClr val="bg1"/>
              </a:solidFill>
            </a:endParaRPr>
          </a:p>
        </p:txBody>
      </p:sp>
      <p:sp>
        <p:nvSpPr>
          <p:cNvPr id="8" name="Rectangle 7">
            <a:extLst>
              <a:ext uri="{FF2B5EF4-FFF2-40B4-BE49-F238E27FC236}">
                <a16:creationId xmlns:a16="http://schemas.microsoft.com/office/drawing/2014/main" id="{D0CD4AFE-0ACD-4E60-8144-552EAAB6F934}"/>
              </a:ext>
            </a:extLst>
          </p:cNvPr>
          <p:cNvSpPr/>
          <p:nvPr/>
        </p:nvSpPr>
        <p:spPr>
          <a:xfrm>
            <a:off x="65405" y="609600"/>
            <a:ext cx="9013189" cy="3046988"/>
          </a:xfrm>
          <a:prstGeom prst="rect">
            <a:avLst/>
          </a:prstGeom>
        </p:spPr>
        <p:txBody>
          <a:bodyPr wrap="square" numCol="1" spcCol="91440">
            <a:spAutoFit/>
          </a:bodyPr>
          <a:lstStyle/>
          <a:p>
            <a:pPr algn="ctr"/>
            <a:r>
              <a:rPr lang="en-US" sz="1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p>
          <a:p>
            <a:pPr algn="ctr"/>
            <a:endParaRPr lang="en-US" sz="2000" b="1" dirty="0">
              <a:solidFill>
                <a:srgbClr val="173E7A"/>
              </a:solidFill>
              <a:ea typeface="Calibri"/>
            </a:endParaRPr>
          </a:p>
          <a:p>
            <a:pPr algn="ctr"/>
            <a:endParaRPr lang="en-US" sz="3200" b="1" dirty="0">
              <a:ea typeface="Calibri"/>
            </a:endParaRPr>
          </a:p>
        </p:txBody>
      </p:sp>
      <p:pic>
        <p:nvPicPr>
          <p:cNvPr id="9" name="Graphic 8" descr="Badge Question Mark outline">
            <a:extLst>
              <a:ext uri="{FF2B5EF4-FFF2-40B4-BE49-F238E27FC236}">
                <a16:creationId xmlns:a16="http://schemas.microsoft.com/office/drawing/2014/main" id="{16A9E9A6-CD34-4E15-9049-F0A0D712D22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67600" y="0"/>
            <a:ext cx="914400" cy="914400"/>
          </a:xfrm>
          <a:prstGeom prst="rect">
            <a:avLst/>
          </a:prstGeom>
        </p:spPr>
      </p:pic>
    </p:spTree>
    <p:extLst>
      <p:ext uri="{BB962C8B-B14F-4D97-AF65-F5344CB8AC3E}">
        <p14:creationId xmlns:p14="http://schemas.microsoft.com/office/powerpoint/2010/main" val="1231040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AF8DD-95E9-461E-A5D4-0C91F58A795B}"/>
              </a:ext>
            </a:extLst>
          </p:cNvPr>
          <p:cNvSpPr>
            <a:spLocks noGrp="1"/>
          </p:cNvSpPr>
          <p:nvPr>
            <p:ph type="title"/>
          </p:nvPr>
        </p:nvSpPr>
        <p:spPr/>
        <p:txBody>
          <a:bodyPr/>
          <a:lstStyle/>
          <a:p>
            <a:r>
              <a:rPr lang="en-US" dirty="0">
                <a:solidFill>
                  <a:schemeClr val="bg1"/>
                </a:solidFill>
              </a:rPr>
              <a:t>                                                             </a:t>
            </a:r>
            <a:r>
              <a:rPr lang="en-US" sz="4000" b="1" dirty="0">
                <a:solidFill>
                  <a:schemeClr val="bg1"/>
                </a:solidFill>
              </a:rPr>
              <a:t>CURRENT MEMBERSHIP</a:t>
            </a:r>
          </a:p>
        </p:txBody>
      </p:sp>
      <p:sp>
        <p:nvSpPr>
          <p:cNvPr id="4" name="TextBox 3">
            <a:extLst>
              <a:ext uri="{FF2B5EF4-FFF2-40B4-BE49-F238E27FC236}">
                <a16:creationId xmlns:a16="http://schemas.microsoft.com/office/drawing/2014/main" id="{D19FEA5B-BFA4-4309-8DE2-4886E72715BC}"/>
              </a:ext>
            </a:extLst>
          </p:cNvPr>
          <p:cNvSpPr txBox="1"/>
          <p:nvPr/>
        </p:nvSpPr>
        <p:spPr>
          <a:xfrm>
            <a:off x="908613" y="1347649"/>
            <a:ext cx="5873916" cy="5693866"/>
          </a:xfrm>
          <a:prstGeom prst="rect">
            <a:avLst/>
          </a:prstGeom>
          <a:noFill/>
        </p:spPr>
        <p:txBody>
          <a:bodyPr wrap="none" rtlCol="0">
            <a:spAutoFit/>
          </a:bodyPr>
          <a:lstStyle/>
          <a:p>
            <a:pPr marL="514350" indent="-514350">
              <a:buFont typeface="Arial" panose="020B0604020202020204" pitchFamily="34" charset="0"/>
              <a:buChar char="•"/>
            </a:pPr>
            <a:r>
              <a:rPr lang="en-US" sz="2800" dirty="0"/>
              <a:t>Team-led AMP model </a:t>
            </a:r>
          </a:p>
          <a:p>
            <a:pPr marL="971550" lvl="1" indent="-514350">
              <a:buFont typeface="Arial" panose="020B0604020202020204" pitchFamily="34" charset="0"/>
              <a:buChar char="•"/>
            </a:pPr>
            <a:r>
              <a:rPr lang="en-US" sz="2800" dirty="0"/>
              <a:t>Rotational Leadership</a:t>
            </a:r>
          </a:p>
          <a:p>
            <a:pPr lvl="1"/>
            <a:endParaRPr lang="en-US" sz="2800" dirty="0"/>
          </a:p>
          <a:p>
            <a:pPr marL="514350" indent="-514350">
              <a:buFont typeface="Arial" panose="020B0604020202020204" pitchFamily="34" charset="0"/>
              <a:buChar char="•"/>
            </a:pPr>
            <a:r>
              <a:rPr lang="en-US" sz="2800" dirty="0"/>
              <a:t>Current SPMs of pain/opioid panels</a:t>
            </a:r>
          </a:p>
          <a:p>
            <a:endParaRPr lang="en-US" sz="2800" dirty="0"/>
          </a:p>
          <a:p>
            <a:pPr marL="514350" indent="-514350">
              <a:buFont typeface="Arial" panose="020B0604020202020204" pitchFamily="34" charset="0"/>
              <a:buChar char="•"/>
            </a:pPr>
            <a:r>
              <a:rPr lang="en-US" sz="2800" dirty="0"/>
              <a:t>Members from each service:</a:t>
            </a:r>
          </a:p>
          <a:p>
            <a:pPr marL="971550" lvl="1" indent="-514350">
              <a:buFont typeface="Arial" panose="020B0604020202020204" pitchFamily="34" charset="0"/>
              <a:buChar char="•"/>
            </a:pPr>
            <a:r>
              <a:rPr lang="en-US" sz="2800" dirty="0">
                <a:solidFill>
                  <a:schemeClr val="tx1"/>
                </a:solidFill>
                <a:latin typeface="+mj-lt"/>
              </a:rPr>
              <a:t>Audrey Kusiak – RRD</a:t>
            </a:r>
            <a:endParaRPr lang="en-US" sz="2800" dirty="0">
              <a:latin typeface="+mj-lt"/>
              <a:cs typeface="Arial" panose="020B0604020202020204" pitchFamily="34" charset="0"/>
            </a:endParaRPr>
          </a:p>
          <a:p>
            <a:pPr marL="971550" lvl="1" indent="-514350">
              <a:buFont typeface="Arial" panose="020B0604020202020204" pitchFamily="34" charset="0"/>
              <a:buChar char="•"/>
            </a:pPr>
            <a:r>
              <a:rPr lang="en-US" sz="2800" dirty="0">
                <a:solidFill>
                  <a:schemeClr val="tx1"/>
                </a:solidFill>
                <a:latin typeface="+mj-lt"/>
                <a:cs typeface="Arial" panose="020B0604020202020204" pitchFamily="34" charset="0"/>
              </a:rPr>
              <a:t>Carol Fowler – BLRD</a:t>
            </a:r>
            <a:endParaRPr lang="en-US" sz="2800" dirty="0">
              <a:latin typeface="+mj-lt"/>
              <a:cs typeface="Arial" panose="020B0604020202020204" pitchFamily="34" charset="0"/>
            </a:endParaRPr>
          </a:p>
          <a:p>
            <a:pPr marL="971550" lvl="1" indent="-514350">
              <a:buFont typeface="Arial" panose="020B0604020202020204" pitchFamily="34" charset="0"/>
              <a:buChar char="•"/>
            </a:pPr>
            <a:r>
              <a:rPr lang="en-US" sz="2800" dirty="0">
                <a:solidFill>
                  <a:schemeClr val="tx1"/>
                </a:solidFill>
                <a:latin typeface="+mj-lt"/>
              </a:rPr>
              <a:t>Cathie Plouzek – HSRD</a:t>
            </a:r>
          </a:p>
          <a:p>
            <a:pPr marL="971550" lvl="1" indent="-514350">
              <a:buFont typeface="Arial" panose="020B0604020202020204" pitchFamily="34" charset="0"/>
              <a:buChar char="•"/>
            </a:pPr>
            <a:r>
              <a:rPr lang="en-US" sz="2800" dirty="0">
                <a:solidFill>
                  <a:schemeClr val="tx1"/>
                </a:solidFill>
                <a:latin typeface="+mj-lt"/>
              </a:rPr>
              <a:t>Jayanthi Sankar – CSRD</a:t>
            </a:r>
          </a:p>
          <a:p>
            <a:pPr eaLnBrk="1" fontAlgn="auto" hangingPunct="1">
              <a:spcBef>
                <a:spcPts val="0"/>
              </a:spcBef>
              <a:spcAft>
                <a:spcPts val="0"/>
              </a:spcAft>
              <a:defRPr/>
            </a:pPr>
            <a:endParaRPr lang="en-US" sz="2800" dirty="0">
              <a:solidFill>
                <a:schemeClr val="tx1"/>
              </a:solidFill>
              <a:latin typeface="+mj-lt"/>
            </a:endParaRPr>
          </a:p>
          <a:p>
            <a:pPr marL="514350" indent="-514350">
              <a:buFont typeface="Arial" panose="020B0604020202020204" pitchFamily="34" charset="0"/>
              <a:buChar char="•"/>
            </a:pPr>
            <a:endParaRPr lang="en-US" sz="2800" dirty="0"/>
          </a:p>
          <a:p>
            <a:endParaRPr lang="en-US" sz="2800" dirty="0"/>
          </a:p>
        </p:txBody>
      </p:sp>
    </p:spTree>
    <p:extLst>
      <p:ext uri="{BB962C8B-B14F-4D97-AF65-F5344CB8AC3E}">
        <p14:creationId xmlns:p14="http://schemas.microsoft.com/office/powerpoint/2010/main" val="668256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8C196-31DC-48D8-A95F-A6B36D9CC819}"/>
              </a:ext>
            </a:extLst>
          </p:cNvPr>
          <p:cNvSpPr>
            <a:spLocks noGrp="1"/>
          </p:cNvSpPr>
          <p:nvPr>
            <p:ph type="title"/>
          </p:nvPr>
        </p:nvSpPr>
        <p:spPr/>
        <p:txBody>
          <a:bodyPr/>
          <a:lstStyle/>
          <a:p>
            <a:r>
              <a:rPr lang="en-US" sz="2800" dirty="0">
                <a:solidFill>
                  <a:schemeClr val="bg1"/>
                </a:solidFill>
              </a:rPr>
              <a:t>                                                                                                                            </a:t>
            </a:r>
            <a:r>
              <a:rPr lang="en-US" sz="3400" b="1" dirty="0">
                <a:solidFill>
                  <a:schemeClr val="bg1"/>
                </a:solidFill>
              </a:rPr>
              <a:t>Actions/Timeline for Pain/Opioid Use AMP</a:t>
            </a:r>
            <a:br>
              <a:rPr lang="en-US" sz="3200" dirty="0">
                <a:solidFill>
                  <a:schemeClr val="bg1"/>
                </a:solidFill>
              </a:rPr>
            </a:br>
            <a:br>
              <a:rPr lang="en-US" sz="3200" dirty="0">
                <a:solidFill>
                  <a:schemeClr val="bg1"/>
                </a:solidFill>
              </a:rPr>
            </a:br>
            <a:endParaRPr lang="en-US" sz="3200" dirty="0">
              <a:solidFill>
                <a:schemeClr val="bg1"/>
              </a:solidFill>
            </a:endParaRPr>
          </a:p>
        </p:txBody>
      </p:sp>
      <p:sp>
        <p:nvSpPr>
          <p:cNvPr id="5" name="TextBox 4">
            <a:extLst>
              <a:ext uri="{FF2B5EF4-FFF2-40B4-BE49-F238E27FC236}">
                <a16:creationId xmlns:a16="http://schemas.microsoft.com/office/drawing/2014/main" id="{2A37CA4C-960A-4549-96D5-00E9A788746E}"/>
              </a:ext>
            </a:extLst>
          </p:cNvPr>
          <p:cNvSpPr txBox="1"/>
          <p:nvPr/>
        </p:nvSpPr>
        <p:spPr>
          <a:xfrm>
            <a:off x="685799" y="1447800"/>
            <a:ext cx="8397875" cy="4893647"/>
          </a:xfrm>
          <a:prstGeom prst="rect">
            <a:avLst/>
          </a:prstGeom>
          <a:noFill/>
        </p:spPr>
        <p:txBody>
          <a:bodyPr wrap="square">
            <a:spAutoFit/>
          </a:bodyPr>
          <a:lstStyle/>
          <a:p>
            <a:pPr algn="l" rtl="0" fontAlgn="base">
              <a:spcBef>
                <a:spcPts val="1200"/>
              </a:spcBef>
            </a:pPr>
            <a:r>
              <a:rPr lang="en-US" sz="2800" b="1" i="0" u="none" strike="noStrike" dirty="0">
                <a:solidFill>
                  <a:srgbClr val="000000"/>
                </a:solidFill>
                <a:effectLst/>
                <a:latin typeface="Calibri" panose="020F0502020204030204" pitchFamily="34" charset="0"/>
              </a:rPr>
              <a:t>12/16/22: </a:t>
            </a:r>
            <a:r>
              <a:rPr lang="en-US" sz="2800" b="1" dirty="0">
                <a:solidFill>
                  <a:srgbClr val="000000"/>
                </a:solidFill>
                <a:latin typeface="Calibri" panose="020F0502020204030204" pitchFamily="34" charset="0"/>
              </a:rPr>
              <a:t> 		  </a:t>
            </a:r>
            <a:r>
              <a:rPr lang="en-US" sz="2800" b="0" i="0" u="none" strike="noStrike" dirty="0">
                <a:solidFill>
                  <a:srgbClr val="000000"/>
                </a:solidFill>
                <a:effectLst/>
                <a:latin typeface="Calibri" panose="020F0502020204030204" pitchFamily="34" charset="0"/>
              </a:rPr>
              <a:t>Charged by CRADO</a:t>
            </a:r>
          </a:p>
          <a:p>
            <a:pPr algn="l" rtl="0" fontAlgn="base">
              <a:spcBef>
                <a:spcPts val="1200"/>
              </a:spcBef>
            </a:pPr>
            <a:r>
              <a:rPr lang="en-US" sz="2800" b="1" i="0" u="none" strike="noStrike" dirty="0">
                <a:solidFill>
                  <a:srgbClr val="000000"/>
                </a:solidFill>
                <a:effectLst/>
                <a:latin typeface="Calibri" panose="020F0502020204030204" pitchFamily="34" charset="0"/>
              </a:rPr>
              <a:t>12/19 - 1/23/23:   	  </a:t>
            </a:r>
            <a:r>
              <a:rPr lang="en-US" sz="2800" b="0" i="0" u="none" strike="noStrike" dirty="0">
                <a:solidFill>
                  <a:srgbClr val="000000"/>
                </a:solidFill>
                <a:effectLst/>
                <a:latin typeface="Calibri" panose="020F0502020204030204" pitchFamily="34" charset="0"/>
              </a:rPr>
              <a:t>Draft Charters </a:t>
            </a:r>
          </a:p>
          <a:p>
            <a:pPr lvl="1" fontAlgn="base">
              <a:spcBef>
                <a:spcPts val="1200"/>
              </a:spcBef>
              <a:buFont typeface="Arial" panose="020B0604020202020204" pitchFamily="34" charset="0"/>
              <a:buChar char="•"/>
            </a:pPr>
            <a:r>
              <a:rPr lang="en-US" sz="2800" dirty="0">
                <a:solidFill>
                  <a:srgbClr val="000000"/>
                </a:solidFill>
                <a:latin typeface="Calibri" panose="020F0502020204030204" pitchFamily="34" charset="0"/>
              </a:rPr>
              <a:t>Unit, Role and Executive committee</a:t>
            </a:r>
            <a:endParaRPr lang="en-US" sz="2800" b="0" i="0" dirty="0">
              <a:solidFill>
                <a:srgbClr val="000000"/>
              </a:solidFill>
              <a:effectLst/>
              <a:latin typeface="Arial" panose="020B0604020202020204" pitchFamily="34" charset="0"/>
            </a:endParaRPr>
          </a:p>
          <a:p>
            <a:pPr algn="l" rtl="0" fontAlgn="base">
              <a:spcBef>
                <a:spcPts val="1200"/>
              </a:spcBef>
            </a:pPr>
            <a:r>
              <a:rPr lang="en-US" sz="2800" b="1" i="0" u="none" strike="noStrike" dirty="0">
                <a:solidFill>
                  <a:srgbClr val="000000"/>
                </a:solidFill>
                <a:effectLst/>
                <a:latin typeface="Calibri" panose="020F0502020204030204" pitchFamily="34" charset="0"/>
              </a:rPr>
              <a:t>1/16-1/31/23</a:t>
            </a:r>
            <a:r>
              <a:rPr lang="en-US" sz="2800" dirty="0">
                <a:solidFill>
                  <a:srgbClr val="000000"/>
                </a:solidFill>
                <a:latin typeface="Calibri" panose="020F0502020204030204" pitchFamily="34" charset="0"/>
              </a:rPr>
              <a:t>: 	</a:t>
            </a:r>
            <a:r>
              <a:rPr lang="en-US" sz="2800" b="0" i="0" u="none" strike="noStrike" dirty="0">
                <a:solidFill>
                  <a:srgbClr val="000000"/>
                </a:solidFill>
                <a:effectLst/>
                <a:latin typeface="Calibri" panose="020F0502020204030204" pitchFamily="34" charset="0"/>
              </a:rPr>
              <a:t>Draft Purview and project list</a:t>
            </a:r>
          </a:p>
          <a:p>
            <a:pPr algn="l" rtl="0" fontAlgn="base">
              <a:spcBef>
                <a:spcPts val="1200"/>
              </a:spcBef>
            </a:pPr>
            <a:r>
              <a:rPr lang="en-US" sz="2800" b="1" i="0" u="none" strike="noStrike" dirty="0">
                <a:solidFill>
                  <a:srgbClr val="000000"/>
                </a:solidFill>
                <a:effectLst/>
                <a:latin typeface="Calibri" panose="020F0502020204030204" pitchFamily="34" charset="0"/>
              </a:rPr>
              <a:t>1/23-1/31/23:        </a:t>
            </a:r>
            <a:r>
              <a:rPr lang="en-US" sz="2800" b="0" i="0" u="none" strike="noStrike" dirty="0">
                <a:solidFill>
                  <a:srgbClr val="000000"/>
                </a:solidFill>
                <a:effectLst/>
                <a:latin typeface="Calibri" panose="020F0502020204030204" pitchFamily="34" charset="0"/>
              </a:rPr>
              <a:t>Finalize charters </a:t>
            </a:r>
          </a:p>
          <a:p>
            <a:pPr algn="l" rtl="0" fontAlgn="base">
              <a:spcBef>
                <a:spcPts val="1200"/>
              </a:spcBef>
            </a:pPr>
            <a:r>
              <a:rPr lang="en-US" sz="2800" b="1" dirty="0">
                <a:solidFill>
                  <a:srgbClr val="000000"/>
                </a:solidFill>
                <a:latin typeface="Calibri" panose="020F0502020204030204" pitchFamily="34" charset="0"/>
              </a:rPr>
              <a:t>1/26 – April 23:      </a:t>
            </a:r>
            <a:r>
              <a:rPr lang="en-US" sz="2800" dirty="0">
                <a:solidFill>
                  <a:srgbClr val="000000"/>
                </a:solidFill>
                <a:latin typeface="Calibri" panose="020F0502020204030204" pitchFamily="34" charset="0"/>
              </a:rPr>
              <a:t>funding model SOP (final)</a:t>
            </a:r>
            <a:endParaRPr lang="en-US" sz="2800" b="0" i="0" u="none" strike="noStrike" dirty="0">
              <a:solidFill>
                <a:srgbClr val="000000"/>
              </a:solidFill>
              <a:effectLst/>
              <a:latin typeface="Calibri" panose="020F0502020204030204" pitchFamily="34" charset="0"/>
            </a:endParaRPr>
          </a:p>
          <a:p>
            <a:pPr algn="l" rtl="0" fontAlgn="base">
              <a:spcBef>
                <a:spcPts val="1200"/>
              </a:spcBef>
            </a:pPr>
            <a:r>
              <a:rPr lang="en-US" sz="2800" b="1" i="0" u="none" strike="noStrike" dirty="0">
                <a:solidFill>
                  <a:srgbClr val="FF0000"/>
                </a:solidFill>
                <a:effectLst/>
                <a:latin typeface="Calibri" panose="020F0502020204030204" pitchFamily="34" charset="0"/>
              </a:rPr>
              <a:t>1/31/23</a:t>
            </a:r>
            <a:r>
              <a:rPr lang="en-US" sz="2800" dirty="0">
                <a:solidFill>
                  <a:srgbClr val="FF0000"/>
                </a:solidFill>
                <a:latin typeface="Calibri" panose="020F0502020204030204" pitchFamily="34" charset="0"/>
              </a:rPr>
              <a:t>:  </a:t>
            </a:r>
            <a:r>
              <a:rPr lang="en-US" sz="2800" b="1" i="0" u="none" strike="noStrike" dirty="0">
                <a:solidFill>
                  <a:srgbClr val="FF0000"/>
                </a:solidFill>
                <a:effectLst/>
                <a:latin typeface="Calibri" panose="020F0502020204030204" pitchFamily="34" charset="0"/>
              </a:rPr>
              <a:t>AMP stood up</a:t>
            </a:r>
          </a:p>
          <a:p>
            <a:pPr algn="l" rtl="0" fontAlgn="base">
              <a:spcBef>
                <a:spcPts val="1200"/>
              </a:spcBef>
            </a:pPr>
            <a:r>
              <a:rPr lang="en-US" sz="2800" b="1" i="0" u="none" strike="noStrike" dirty="0">
                <a:effectLst/>
                <a:latin typeface="Calibri" panose="020F0502020204030204" pitchFamily="34" charset="0"/>
              </a:rPr>
              <a:t>Feedback from services/leadership sought at each step</a:t>
            </a:r>
          </a:p>
          <a:p>
            <a:pPr algn="l" rtl="0" fontAlgn="base">
              <a:buFont typeface="Arial" panose="020B0604020202020204" pitchFamily="34" charset="0"/>
              <a:buChar char="•"/>
            </a:pPr>
            <a:endParaRPr lang="en-US"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31117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B6447-96F3-4DD7-9103-F159773F0266}"/>
              </a:ext>
            </a:extLst>
          </p:cNvPr>
          <p:cNvSpPr>
            <a:spLocks noGrp="1"/>
          </p:cNvSpPr>
          <p:nvPr>
            <p:ph type="title"/>
          </p:nvPr>
        </p:nvSpPr>
        <p:spPr/>
        <p:txBody>
          <a:bodyPr/>
          <a:lstStyle/>
          <a:p>
            <a:r>
              <a:rPr lang="en-US" sz="2800" dirty="0">
                <a:solidFill>
                  <a:schemeClr val="bg1"/>
                </a:solidFill>
              </a:rPr>
              <a:t>                                                                                                                Actions/Timeline for Pain/Opioid Use AMP</a:t>
            </a:r>
          </a:p>
        </p:txBody>
      </p:sp>
      <p:sp>
        <p:nvSpPr>
          <p:cNvPr id="4" name="TextBox 3">
            <a:extLst>
              <a:ext uri="{FF2B5EF4-FFF2-40B4-BE49-F238E27FC236}">
                <a16:creationId xmlns:a16="http://schemas.microsoft.com/office/drawing/2014/main" id="{43832EE9-387A-4F08-871B-8CA49A15A7B2}"/>
              </a:ext>
            </a:extLst>
          </p:cNvPr>
          <p:cNvSpPr txBox="1"/>
          <p:nvPr/>
        </p:nvSpPr>
        <p:spPr>
          <a:xfrm>
            <a:off x="639762" y="1231476"/>
            <a:ext cx="7696200" cy="5047536"/>
          </a:xfrm>
          <a:prstGeom prst="rect">
            <a:avLst/>
          </a:prstGeom>
          <a:noFill/>
        </p:spPr>
        <p:txBody>
          <a:bodyPr wrap="square">
            <a:spAutoFit/>
          </a:bodyPr>
          <a:lstStyle/>
          <a:p>
            <a:pPr algn="l" rtl="0" fontAlgn="base">
              <a:spcBef>
                <a:spcPts val="1200"/>
              </a:spcBef>
            </a:pPr>
            <a:r>
              <a:rPr lang="en-US" sz="2800" b="1" dirty="0">
                <a:solidFill>
                  <a:srgbClr val="000000"/>
                </a:solidFill>
                <a:latin typeface="Calibri" panose="020F0502020204030204" pitchFamily="34" charset="0"/>
              </a:rPr>
              <a:t>2/23/23:  </a:t>
            </a:r>
            <a:r>
              <a:rPr lang="en-US" sz="2800" dirty="0">
                <a:solidFill>
                  <a:srgbClr val="000000"/>
                </a:solidFill>
                <a:latin typeface="Calibri" panose="020F0502020204030204" pitchFamily="34" charset="0"/>
              </a:rPr>
              <a:t>Presentation to ISRM LC (Purview final)</a:t>
            </a:r>
            <a:endParaRPr lang="en-US" sz="2800" b="1" i="0" u="none" strike="noStrike" dirty="0">
              <a:solidFill>
                <a:srgbClr val="000000"/>
              </a:solidFill>
              <a:effectLst/>
              <a:latin typeface="Calibri" panose="020F0502020204030204" pitchFamily="34" charset="0"/>
            </a:endParaRPr>
          </a:p>
          <a:p>
            <a:pPr algn="l" rtl="0" fontAlgn="base">
              <a:spcBef>
                <a:spcPts val="1200"/>
              </a:spcBef>
            </a:pPr>
            <a:r>
              <a:rPr lang="en-US" sz="2800" b="1" dirty="0">
                <a:solidFill>
                  <a:srgbClr val="000000"/>
                </a:solidFill>
                <a:latin typeface="Calibri" panose="020F0502020204030204" pitchFamily="34" charset="0"/>
              </a:rPr>
              <a:t>3/31/23:  </a:t>
            </a:r>
            <a:r>
              <a:rPr lang="en-US" sz="2800" dirty="0">
                <a:solidFill>
                  <a:srgbClr val="000000"/>
                </a:solidFill>
                <a:latin typeface="Calibri" panose="020F0502020204030204" pitchFamily="34" charset="0"/>
              </a:rPr>
              <a:t>Portfolio analysis</a:t>
            </a:r>
          </a:p>
          <a:p>
            <a:pPr algn="l" rtl="0" fontAlgn="base">
              <a:spcBef>
                <a:spcPts val="1200"/>
              </a:spcBef>
            </a:pPr>
            <a:r>
              <a:rPr lang="en-US" sz="2800" b="1" i="0" u="none" strike="noStrike" dirty="0">
                <a:solidFill>
                  <a:srgbClr val="000000"/>
                </a:solidFill>
                <a:effectLst/>
                <a:latin typeface="Calibri" panose="020F0502020204030204" pitchFamily="34" charset="0"/>
              </a:rPr>
              <a:t>3/31/23:  </a:t>
            </a:r>
            <a:r>
              <a:rPr lang="en-US" sz="2800" i="0" u="none" strike="noStrike" dirty="0">
                <a:solidFill>
                  <a:srgbClr val="000000"/>
                </a:solidFill>
                <a:effectLst/>
                <a:latin typeface="Calibri" panose="020F0502020204030204" pitchFamily="34" charset="0"/>
              </a:rPr>
              <a:t>Budget Analysis</a:t>
            </a:r>
          </a:p>
          <a:p>
            <a:pPr algn="l" rtl="0" fontAlgn="base">
              <a:spcBef>
                <a:spcPts val="1200"/>
              </a:spcBef>
            </a:pPr>
            <a:r>
              <a:rPr lang="en-US" sz="2800" b="1" dirty="0">
                <a:solidFill>
                  <a:srgbClr val="000000"/>
                </a:solidFill>
                <a:latin typeface="Calibri" panose="020F0502020204030204" pitchFamily="34" charset="0"/>
              </a:rPr>
              <a:t>4/1/23:    </a:t>
            </a:r>
            <a:r>
              <a:rPr lang="en-US" sz="2800" dirty="0">
                <a:solidFill>
                  <a:srgbClr val="000000"/>
                </a:solidFill>
                <a:latin typeface="Calibri" panose="020F0502020204030204" pitchFamily="34" charset="0"/>
              </a:rPr>
              <a:t>Priority/Vision Setting (focus </a:t>
            </a:r>
            <a:r>
              <a:rPr lang="en-US" sz="2800" dirty="0" err="1">
                <a:solidFill>
                  <a:srgbClr val="000000"/>
                </a:solidFill>
                <a:latin typeface="Calibri" panose="020F0502020204030204" pitchFamily="34" charset="0"/>
              </a:rPr>
              <a:t>grps</a:t>
            </a:r>
            <a:r>
              <a:rPr lang="en-US" sz="2800" dirty="0">
                <a:solidFill>
                  <a:srgbClr val="000000"/>
                </a:solidFill>
                <a:latin typeface="Calibri" panose="020F0502020204030204" pitchFamily="34" charset="0"/>
              </a:rPr>
              <a:t>/Exec 		       committee)</a:t>
            </a:r>
          </a:p>
          <a:p>
            <a:pPr algn="l" rtl="0" fontAlgn="base">
              <a:spcBef>
                <a:spcPts val="1200"/>
              </a:spcBef>
            </a:pPr>
            <a:r>
              <a:rPr lang="en-US" sz="2800" b="1" i="0" u="none" strike="noStrike" dirty="0">
                <a:solidFill>
                  <a:srgbClr val="000000"/>
                </a:solidFill>
                <a:effectLst/>
                <a:latin typeface="Calibri" panose="020F0502020204030204" pitchFamily="34" charset="0"/>
              </a:rPr>
              <a:t>4/18/23:    </a:t>
            </a:r>
            <a:r>
              <a:rPr lang="en-US" sz="2800" i="0" u="none" strike="noStrike" dirty="0">
                <a:solidFill>
                  <a:srgbClr val="000000"/>
                </a:solidFill>
                <a:effectLst/>
                <a:latin typeface="Calibri" panose="020F0502020204030204" pitchFamily="34" charset="0"/>
              </a:rPr>
              <a:t>Release Broad RFA (purview based)</a:t>
            </a:r>
          </a:p>
          <a:p>
            <a:pPr algn="l" rtl="0" fontAlgn="base">
              <a:spcBef>
                <a:spcPts val="1200"/>
              </a:spcBef>
            </a:pPr>
            <a:r>
              <a:rPr lang="en-US" sz="2800" b="1" dirty="0">
                <a:solidFill>
                  <a:srgbClr val="000000"/>
                </a:solidFill>
                <a:latin typeface="Calibri" panose="020F0502020204030204" pitchFamily="34" charset="0"/>
              </a:rPr>
              <a:t>Summer 2023:  </a:t>
            </a:r>
            <a:r>
              <a:rPr lang="en-US" sz="2800" dirty="0">
                <a:solidFill>
                  <a:srgbClr val="000000"/>
                </a:solidFill>
                <a:latin typeface="Calibri" panose="020F0502020204030204" pitchFamily="34" charset="0"/>
              </a:rPr>
              <a:t>First submission/peer review</a:t>
            </a:r>
          </a:p>
          <a:p>
            <a:pPr algn="l" rtl="0" fontAlgn="base">
              <a:spcBef>
                <a:spcPts val="1200"/>
              </a:spcBef>
            </a:pPr>
            <a:r>
              <a:rPr lang="en-US" sz="2800" b="1" dirty="0">
                <a:solidFill>
                  <a:srgbClr val="000000"/>
                </a:solidFill>
                <a:latin typeface="Calibri" panose="020F0502020204030204" pitchFamily="34" charset="0"/>
              </a:rPr>
              <a:t>Fall 2023 (tentative)</a:t>
            </a:r>
            <a:r>
              <a:rPr lang="en-US" sz="2800" b="1" i="0" u="none" strike="noStrike" dirty="0">
                <a:solidFill>
                  <a:srgbClr val="000000"/>
                </a:solidFill>
                <a:effectLst/>
                <a:latin typeface="Calibri" panose="020F0502020204030204" pitchFamily="34" charset="0"/>
              </a:rPr>
              <a:t>:  </a:t>
            </a:r>
            <a:r>
              <a:rPr lang="en-US" sz="2800" dirty="0">
                <a:solidFill>
                  <a:srgbClr val="000000"/>
                </a:solidFill>
                <a:latin typeface="Calibri" panose="020F0502020204030204" pitchFamily="34" charset="0"/>
              </a:rPr>
              <a:t>Release focused RFA(s)</a:t>
            </a:r>
          </a:p>
          <a:p>
            <a:pPr algn="l" rtl="0" fontAlgn="base">
              <a:spcBef>
                <a:spcPts val="1200"/>
              </a:spcBef>
            </a:pPr>
            <a:endParaRPr lang="en-US" sz="28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41849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CE741-321C-4C86-B8B5-B0D2EC42283F}"/>
              </a:ext>
            </a:extLst>
          </p:cNvPr>
          <p:cNvSpPr>
            <a:spLocks noGrp="1"/>
          </p:cNvSpPr>
          <p:nvPr>
            <p:ph type="title"/>
          </p:nvPr>
        </p:nvSpPr>
        <p:spPr/>
        <p:txBody>
          <a:bodyPr/>
          <a:lstStyle/>
          <a:p>
            <a:r>
              <a:rPr lang="en-US" sz="4000" dirty="0">
                <a:latin typeface="+mj-lt"/>
              </a:rPr>
              <a:t>                                                                      </a:t>
            </a:r>
            <a:r>
              <a:rPr lang="en-US" sz="4000" b="1" dirty="0">
                <a:solidFill>
                  <a:schemeClr val="bg1"/>
                </a:solidFill>
                <a:latin typeface="+mj-lt"/>
              </a:rPr>
              <a:t>1</a:t>
            </a:r>
            <a:r>
              <a:rPr lang="en-US" sz="4000" b="1" dirty="0">
                <a:solidFill>
                  <a:schemeClr val="bg1"/>
                </a:solidFill>
              </a:rPr>
              <a:t>.</a:t>
            </a:r>
            <a:r>
              <a:rPr lang="en-US" sz="4000" b="1" dirty="0">
                <a:solidFill>
                  <a:schemeClr val="bg1"/>
                </a:solidFill>
                <a:latin typeface="+mj-lt"/>
              </a:rPr>
              <a:t>Purview Setting             </a:t>
            </a:r>
          </a:p>
        </p:txBody>
      </p:sp>
      <p:sp>
        <p:nvSpPr>
          <p:cNvPr id="4" name="Content Placeholder 2">
            <a:extLst>
              <a:ext uri="{FF2B5EF4-FFF2-40B4-BE49-F238E27FC236}">
                <a16:creationId xmlns:a16="http://schemas.microsoft.com/office/drawing/2014/main" id="{DA21FC58-F738-4801-9D7B-0E286895189E}"/>
              </a:ext>
            </a:extLst>
          </p:cNvPr>
          <p:cNvSpPr txBox="1">
            <a:spLocks/>
          </p:cNvSpPr>
          <p:nvPr/>
        </p:nvSpPr>
        <p:spPr>
          <a:xfrm>
            <a:off x="288925" y="1143000"/>
            <a:ext cx="7886700" cy="4876800"/>
          </a:xfrm>
          <a:prstGeom prst="rect">
            <a:avLst/>
          </a:prstGeom>
        </p:spPr>
        <p:txBody>
          <a:bodyPr>
            <a:normAutofit lnSpcReduction="10000"/>
          </a:bodyPr>
          <a:lstStyle>
            <a:lvl1pPr marL="342900" indent="-342900" algn="l" defTabSz="457200" rtl="0" eaLnBrk="0" fontAlgn="base" hangingPunct="0">
              <a:spcBef>
                <a:spcPct val="20000"/>
              </a:spcBef>
              <a:spcAft>
                <a:spcPct val="0"/>
              </a:spcAft>
              <a:buFont typeface="Arial" charset="0"/>
              <a:buChar char="•"/>
              <a:defRPr kern="1200">
                <a:solidFill>
                  <a:schemeClr val="tx1"/>
                </a:solidFill>
                <a:latin typeface="+mn-lt"/>
                <a:ea typeface="Georgia" pitchFamily="18" charset="0"/>
                <a:cs typeface="Georgia"/>
              </a:defRPr>
            </a:lvl1pPr>
            <a:lvl2pPr marL="742950" indent="-285750" algn="l" defTabSz="457200" rtl="0" eaLnBrk="0" fontAlgn="base" hangingPunct="0">
              <a:spcBef>
                <a:spcPct val="20000"/>
              </a:spcBef>
              <a:spcAft>
                <a:spcPct val="0"/>
              </a:spcAft>
              <a:buFont typeface="Arial" charset="0"/>
              <a:buChar char="–"/>
              <a:defRPr sz="1600" kern="1200">
                <a:solidFill>
                  <a:schemeClr val="tx1"/>
                </a:solidFill>
                <a:latin typeface="+mn-lt"/>
                <a:ea typeface="Georgia" pitchFamily="18" charset="0"/>
                <a:cs typeface="Georgia"/>
              </a:defRPr>
            </a:lvl2pPr>
            <a:lvl3pPr marL="1143000" indent="-228600" algn="l" defTabSz="457200" rtl="0" eaLnBrk="0" fontAlgn="base" hangingPunct="0">
              <a:spcBef>
                <a:spcPct val="20000"/>
              </a:spcBef>
              <a:spcAft>
                <a:spcPct val="0"/>
              </a:spcAft>
              <a:buFont typeface="Arial" charset="0"/>
              <a:buChar char="•"/>
              <a:defRPr sz="1400" kern="1200">
                <a:solidFill>
                  <a:schemeClr val="tx1"/>
                </a:solidFill>
                <a:latin typeface="+mn-lt"/>
                <a:ea typeface="Georgia" pitchFamily="18" charset="0"/>
                <a:cs typeface="Georgia"/>
              </a:defRPr>
            </a:lvl3pPr>
            <a:lvl4pPr marL="1600200" indent="-228600" algn="l" defTabSz="457200" rtl="0" eaLnBrk="0" fontAlgn="base" hangingPunct="0">
              <a:spcBef>
                <a:spcPct val="20000"/>
              </a:spcBef>
              <a:spcAft>
                <a:spcPct val="0"/>
              </a:spcAft>
              <a:buFont typeface="Arial" charset="0"/>
              <a:buChar char="–"/>
              <a:defRPr sz="1200" kern="1200">
                <a:solidFill>
                  <a:schemeClr val="tx1"/>
                </a:solidFill>
                <a:latin typeface="+mn-lt"/>
                <a:ea typeface="Georgia" pitchFamily="18" charset="0"/>
                <a:cs typeface="Georgia"/>
              </a:defRPr>
            </a:lvl4pPr>
            <a:lvl5pPr marL="2057400" indent="-228600" algn="l" defTabSz="457200" rtl="0" eaLnBrk="0" fontAlgn="base" hangingPunct="0">
              <a:spcBef>
                <a:spcPct val="20000"/>
              </a:spcBef>
              <a:spcAft>
                <a:spcPct val="0"/>
              </a:spcAft>
              <a:buFont typeface="Arial" charset="0"/>
              <a:buChar char="»"/>
              <a:defRPr sz="1200" kern="1200">
                <a:solidFill>
                  <a:schemeClr val="tx1"/>
                </a:solidFill>
                <a:latin typeface="Georgia"/>
                <a:ea typeface="Georgia" pitchFamily="18" charset="0"/>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endParaRPr lang="en-US" sz="3000" dirty="0"/>
          </a:p>
          <a:p>
            <a:pPr lvl="1"/>
            <a:r>
              <a:rPr lang="en-US" sz="3000" dirty="0"/>
              <a:t>Starting Point:</a:t>
            </a:r>
          </a:p>
          <a:p>
            <a:pPr marL="1371600" lvl="2" indent="-514350"/>
            <a:r>
              <a:rPr lang="en-US" sz="2800" dirty="0"/>
              <a:t>Purview of current review panels/portfolio in AMP’s area</a:t>
            </a:r>
          </a:p>
          <a:p>
            <a:pPr marL="1371600" lvl="2" indent="-514350"/>
            <a:r>
              <a:rPr lang="en-US" sz="2800" dirty="0"/>
              <a:t>Alignment with clinical partners</a:t>
            </a:r>
          </a:p>
          <a:p>
            <a:pPr marL="1371600" lvl="2" indent="-514350"/>
            <a:r>
              <a:rPr lang="en-US" sz="2800" dirty="0"/>
              <a:t>Identify/resolve overlap with other AMPs and portfolios</a:t>
            </a:r>
          </a:p>
          <a:p>
            <a:pPr marL="1371600" lvl="2" indent="-514350"/>
            <a:r>
              <a:rPr lang="en-US" sz="2800" dirty="0"/>
              <a:t>Aim for broad definitions</a:t>
            </a:r>
          </a:p>
          <a:p>
            <a:pPr lvl="1"/>
            <a:r>
              <a:rPr lang="en-US" sz="3000" dirty="0"/>
              <a:t>Solicit input from AMPs/Services &amp; SPMs</a:t>
            </a:r>
          </a:p>
          <a:p>
            <a:pPr lvl="1"/>
            <a:r>
              <a:rPr lang="en-US" sz="3000" dirty="0"/>
              <a:t>Submit refined draft to ISRM LC for approval</a:t>
            </a:r>
          </a:p>
          <a:p>
            <a:pPr marL="857250" lvl="2" indent="0">
              <a:buNone/>
            </a:pPr>
            <a:endParaRPr lang="en-US" sz="2800" dirty="0"/>
          </a:p>
        </p:txBody>
      </p:sp>
    </p:spTree>
    <p:extLst>
      <p:ext uri="{BB962C8B-B14F-4D97-AF65-F5344CB8AC3E}">
        <p14:creationId xmlns:p14="http://schemas.microsoft.com/office/powerpoint/2010/main" val="3226225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CED95D-43B5-4DA0-8236-78AAA8911ED2}"/>
              </a:ext>
            </a:extLst>
          </p:cNvPr>
          <p:cNvSpPr>
            <a:spLocks noGrp="1"/>
          </p:cNvSpPr>
          <p:nvPr>
            <p:ph type="title"/>
          </p:nvPr>
        </p:nvSpPr>
        <p:spPr/>
        <p:txBody>
          <a:bodyPr/>
          <a:lstStyle/>
          <a:p>
            <a:pPr>
              <a:defRPr/>
            </a:pPr>
            <a:r>
              <a:rPr lang="en-US" sz="2800" b="1" dirty="0">
                <a:latin typeface="Arial" panose="020B0604020202020204" pitchFamily="34" charset="0"/>
                <a:cs typeface="Arial" panose="020B0604020202020204" pitchFamily="34" charset="0"/>
              </a:rPr>
              <a:t>POP AMP Purview - Example</a:t>
            </a:r>
            <a:endParaRPr lang="en-US" sz="2400" dirty="0"/>
          </a:p>
        </p:txBody>
      </p:sp>
      <p:sp>
        <p:nvSpPr>
          <p:cNvPr id="8197" name="Slide Number Placeholder 4">
            <a:extLst>
              <a:ext uri="{FF2B5EF4-FFF2-40B4-BE49-F238E27FC236}">
                <a16:creationId xmlns:a16="http://schemas.microsoft.com/office/drawing/2014/main" id="{11BC1A21-EFB3-4B13-BBDD-2DC6FBC97E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ヒラギノ角ゴ Pro W3" pitchFamily="1" charset="-128"/>
              </a:defRPr>
            </a:lvl1pPr>
            <a:lvl2pPr marL="37931725" indent="-37474525" eaLnBrk="0" hangingPunct="0">
              <a:defRPr sz="2400">
                <a:solidFill>
                  <a:schemeClr val="tx1"/>
                </a:solidFill>
                <a:latin typeface="Arial" panose="020B0604020202020204" pitchFamily="34" charset="0"/>
                <a:ea typeface="ヒラギノ角ゴ Pro W3" pitchFamily="1" charset="-128"/>
              </a:defRPr>
            </a:lvl2pPr>
            <a:lvl3pPr eaLnBrk="0" hangingPunct="0">
              <a:defRPr sz="2400">
                <a:solidFill>
                  <a:schemeClr val="tx1"/>
                </a:solidFill>
                <a:latin typeface="Arial" panose="020B0604020202020204" pitchFamily="34" charset="0"/>
                <a:ea typeface="ヒラギノ角ゴ Pro W3" pitchFamily="1" charset="-128"/>
              </a:defRPr>
            </a:lvl3pPr>
            <a:lvl4pPr eaLnBrk="0" hangingPunct="0">
              <a:defRPr sz="2400">
                <a:solidFill>
                  <a:schemeClr val="tx1"/>
                </a:solidFill>
                <a:latin typeface="Arial" panose="020B0604020202020204" pitchFamily="34" charset="0"/>
                <a:ea typeface="ヒラギノ角ゴ Pro W3" pitchFamily="1" charset="-128"/>
              </a:defRPr>
            </a:lvl4pPr>
            <a:lvl5pPr eaLnBrk="0" hangingPunct="0">
              <a:defRPr sz="2400">
                <a:solidFill>
                  <a:schemeClr val="tx1"/>
                </a:solidFill>
                <a:latin typeface="Arial" panose="020B0604020202020204" pitchFamily="34" charset="0"/>
                <a:ea typeface="ヒラギノ角ゴ Pro W3" pitchFamily="1"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pPr eaLnBrk="1" hangingPunct="1"/>
            <a:fld id="{4ED38E99-6B66-421C-B00D-53096902ECA1}" type="slidenum">
              <a:rPr lang="en-US" altLang="en-US" sz="1000" smtClean="0">
                <a:solidFill>
                  <a:schemeClr val="bg1"/>
                </a:solidFill>
              </a:rPr>
              <a:pPr eaLnBrk="1" hangingPunct="1"/>
              <a:t>7</a:t>
            </a:fld>
            <a:endParaRPr lang="en-US" altLang="en-US" sz="1000">
              <a:solidFill>
                <a:schemeClr val="bg1"/>
              </a:solidFill>
            </a:endParaRPr>
          </a:p>
        </p:txBody>
      </p:sp>
      <p:sp>
        <p:nvSpPr>
          <p:cNvPr id="8198" name="Content Placeholder 6">
            <a:extLst>
              <a:ext uri="{FF2B5EF4-FFF2-40B4-BE49-F238E27FC236}">
                <a16:creationId xmlns:a16="http://schemas.microsoft.com/office/drawing/2014/main" id="{094BD786-2559-497E-8BE7-A029B1D36068}"/>
              </a:ext>
            </a:extLst>
          </p:cNvPr>
          <p:cNvSpPr>
            <a:spLocks noGrp="1"/>
          </p:cNvSpPr>
          <p:nvPr>
            <p:ph idx="1"/>
          </p:nvPr>
        </p:nvSpPr>
        <p:spPr bwMode="auto">
          <a:xfrm>
            <a:off x="-76200" y="914400"/>
            <a:ext cx="9296400" cy="541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fontAlgn="base">
              <a:spcBef>
                <a:spcPts val="1200"/>
              </a:spcBef>
              <a:spcAft>
                <a:spcPts val="0"/>
              </a:spcAft>
              <a:buFont typeface="+mj-lt"/>
              <a:buAutoNum type="arabicPeriod"/>
              <a:tabLst>
                <a:tab pos="457200" algn="l"/>
              </a:tabLst>
            </a:pPr>
            <a:r>
              <a:rPr lang="en-US" sz="2400" b="1" dirty="0">
                <a:effectLst/>
                <a:latin typeface="Arial" panose="020B0604020202020204" pitchFamily="34" charset="0"/>
                <a:ea typeface="Times New Roman" panose="02020603050405020304" pitchFamily="18" charset="0"/>
              </a:rPr>
              <a:t>Clinical studies of the genetic, anatomical, and behavioral basis of algesia (pain), or tolerance, addiction, opioid metabolism, and tapering of opioid medication in acute and chronic painful conditions.  </a:t>
            </a:r>
            <a:endParaRPr lang="en-US" sz="2400" b="1"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spcAft>
                <a:spcPts val="0"/>
              </a:spcAft>
              <a:buFont typeface="+mj-lt"/>
              <a:buAutoNum type="arabicPeriod" startAt="2"/>
              <a:tabLst>
                <a:tab pos="457200" algn="l"/>
              </a:tabLst>
            </a:pPr>
            <a:r>
              <a:rPr lang="en-US" sz="2400" b="1" dirty="0">
                <a:effectLst/>
                <a:latin typeface="Arial" panose="020B0604020202020204" pitchFamily="34" charset="0"/>
                <a:ea typeface="Times New Roman" panose="02020603050405020304" pitchFamily="18" charset="0"/>
              </a:rPr>
              <a:t>Clinical treatments emphasizing non-opioid medications and complementary and integrative approaches. </a:t>
            </a:r>
            <a:endParaRPr lang="en-US" sz="2400" b="1"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spcAft>
                <a:spcPts val="0"/>
              </a:spcAft>
              <a:buFont typeface="+mj-lt"/>
              <a:buAutoNum type="arabicPeriod" startAt="3"/>
              <a:tabLst>
                <a:tab pos="457200" algn="l"/>
              </a:tabLst>
            </a:pPr>
            <a:r>
              <a:rPr lang="en-US" sz="2400" b="1" dirty="0">
                <a:effectLst/>
                <a:latin typeface="Arial" panose="020B0604020202020204" pitchFamily="34" charset="0"/>
                <a:ea typeface="Times New Roman" panose="02020603050405020304" pitchFamily="18" charset="0"/>
              </a:rPr>
              <a:t>Implementation of treatments and approaches across VAMCs, evaluation of methods to enhance pain services, and evaluation of the quality and safety of pain care. </a:t>
            </a:r>
            <a:endParaRPr lang="en-US" sz="2400" b="1"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spcAft>
                <a:spcPts val="0"/>
              </a:spcAft>
              <a:buFont typeface="+mj-lt"/>
              <a:buAutoNum type="arabicPeriod" startAt="4"/>
              <a:tabLst>
                <a:tab pos="457200" algn="l"/>
              </a:tabLst>
            </a:pPr>
            <a:r>
              <a:rPr lang="en-US" sz="2400" b="1" dirty="0">
                <a:effectLst/>
                <a:latin typeface="Arial" panose="020B0604020202020204" pitchFamily="34" charset="0"/>
                <a:ea typeface="Times New Roman" panose="02020603050405020304" pitchFamily="18" charset="0"/>
              </a:rPr>
              <a:t>Preclinical development and translation of non-opioid therapies; and the accompanying anatomical, molecular, biochemical, behavioral, and genetic mechanism(s).</a:t>
            </a:r>
            <a:endParaRPr lang="en-US" sz="2400" b="1" dirty="0">
              <a:effectLst/>
              <a:latin typeface="Times New Roman" panose="02020603050405020304" pitchFamily="18" charset="0"/>
              <a:ea typeface="Times New Roman" panose="02020603050405020304" pitchFamily="18" charset="0"/>
            </a:endParaRPr>
          </a:p>
          <a:p>
            <a:pPr marL="0" indent="0">
              <a:buNone/>
            </a:pPr>
            <a:endParaRPr lang="en-US" altLang="en-US" dirty="0">
              <a:latin typeface="Georgia" panose="02040502050405020303" pitchFamily="18" charset="0"/>
              <a:ea typeface="ヒラギノ角ゴ Pro W3" pitchFamily="1" charset="-128"/>
            </a:endParaRPr>
          </a:p>
        </p:txBody>
      </p:sp>
      <p:pic>
        <p:nvPicPr>
          <p:cNvPr id="2" name="Graphic 1" descr="Bullseye outline">
            <a:extLst>
              <a:ext uri="{FF2B5EF4-FFF2-40B4-BE49-F238E27FC236}">
                <a16:creationId xmlns:a16="http://schemas.microsoft.com/office/drawing/2014/main" id="{8D9A16B1-5B3D-89A3-A6EF-E223488502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72400" y="0"/>
            <a:ext cx="914400" cy="914400"/>
          </a:xfrm>
          <a:prstGeom prst="rect">
            <a:avLst/>
          </a:prstGeom>
        </p:spPr>
      </p:pic>
    </p:spTree>
    <p:extLst>
      <p:ext uri="{BB962C8B-B14F-4D97-AF65-F5344CB8AC3E}">
        <p14:creationId xmlns:p14="http://schemas.microsoft.com/office/powerpoint/2010/main" val="2950317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1A9E-19C6-742A-887A-BB43E52A6720}"/>
              </a:ext>
            </a:extLst>
          </p:cNvPr>
          <p:cNvSpPr>
            <a:spLocks noGrp="1"/>
          </p:cNvSpPr>
          <p:nvPr>
            <p:ph type="title"/>
          </p:nvPr>
        </p:nvSpPr>
        <p:spPr/>
        <p:txBody>
          <a:bodyPr/>
          <a:lstStyle/>
          <a:p>
            <a:r>
              <a:rPr lang="en-US" sz="2800" b="1" dirty="0">
                <a:latin typeface="Arial" panose="020B0604020202020204" pitchFamily="34" charset="0"/>
                <a:cs typeface="Arial" panose="020B0604020202020204" pitchFamily="34" charset="0"/>
              </a:rPr>
              <a:t>POP AMP Purview - example</a:t>
            </a:r>
            <a:endParaRPr lang="en-US" sz="2800" dirty="0"/>
          </a:p>
        </p:txBody>
      </p:sp>
      <p:sp>
        <p:nvSpPr>
          <p:cNvPr id="3" name="Content Placeholder 2">
            <a:extLst>
              <a:ext uri="{FF2B5EF4-FFF2-40B4-BE49-F238E27FC236}">
                <a16:creationId xmlns:a16="http://schemas.microsoft.com/office/drawing/2014/main" id="{27343530-0949-804D-0B14-09954D8D4B48}"/>
              </a:ext>
            </a:extLst>
          </p:cNvPr>
          <p:cNvSpPr>
            <a:spLocks noGrp="1"/>
          </p:cNvSpPr>
          <p:nvPr>
            <p:ph idx="1"/>
          </p:nvPr>
        </p:nvSpPr>
        <p:spPr>
          <a:xfrm>
            <a:off x="0" y="914400"/>
            <a:ext cx="9067799" cy="4525963"/>
          </a:xfrm>
        </p:spPr>
        <p:txBody>
          <a:bodyPr/>
          <a:lstStyle/>
          <a:p>
            <a:pPr marL="342900" marR="0" lvl="0" indent="-342900" fontAlgn="base">
              <a:spcBef>
                <a:spcPts val="1200"/>
              </a:spcBef>
              <a:spcAft>
                <a:spcPts val="0"/>
              </a:spcAft>
              <a:buFont typeface="+mj-lt"/>
              <a:buAutoNum type="arabicPeriod" startAt="5"/>
              <a:tabLst>
                <a:tab pos="457200" algn="l"/>
              </a:tabLst>
            </a:pPr>
            <a:r>
              <a:rPr lang="en-US" sz="2400" b="1" dirty="0">
                <a:effectLst/>
                <a:latin typeface="Arial" panose="020B0604020202020204" pitchFamily="34" charset="0"/>
                <a:ea typeface="Times New Roman" panose="02020603050405020304" pitchFamily="18" charset="0"/>
              </a:rPr>
              <a:t>Studies identifying therapeutic targets for algesia (pain), tolerance and/or addiction to opioid medication in acute and chronic painful conditions.</a:t>
            </a:r>
          </a:p>
          <a:p>
            <a:pPr marL="342900" marR="0" lvl="0" indent="-342900" fontAlgn="base">
              <a:spcBef>
                <a:spcPts val="1200"/>
              </a:spcBef>
              <a:spcAft>
                <a:spcPts val="0"/>
              </a:spcAft>
              <a:buFont typeface="+mj-lt"/>
              <a:buAutoNum type="arabicPeriod" startAt="5"/>
              <a:tabLst>
                <a:tab pos="457200" algn="l"/>
              </a:tabLst>
            </a:pPr>
            <a:r>
              <a:rPr lang="en-US" sz="2400" b="1" dirty="0">
                <a:effectLst/>
                <a:latin typeface="Arial" panose="020B0604020202020204" pitchFamily="34" charset="0"/>
                <a:ea typeface="Times New Roman" panose="02020603050405020304" pitchFamily="18" charset="0"/>
              </a:rPr>
              <a:t>Interventional and observational research of interventions to improve outcomes in opioid use disorder, including new models for OUD care, medication and behavioral therapy for OUD, use of overdose rescue medication.  </a:t>
            </a:r>
            <a:endParaRPr lang="en-US" sz="2400" b="1" dirty="0">
              <a:effectLst/>
              <a:latin typeface="Times New Roman" panose="02020603050405020304" pitchFamily="18" charset="0"/>
              <a:ea typeface="Times New Roman" panose="02020603050405020304" pitchFamily="18" charset="0"/>
            </a:endParaRPr>
          </a:p>
          <a:p>
            <a:pPr marL="342900" marR="0" lvl="0" indent="-342900" fontAlgn="base">
              <a:spcBef>
                <a:spcPts val="1200"/>
              </a:spcBef>
              <a:spcAft>
                <a:spcPts val="0"/>
              </a:spcAft>
              <a:buFont typeface="+mj-lt"/>
              <a:buAutoNum type="arabicPeriod" startAt="7"/>
              <a:tabLst>
                <a:tab pos="457200" algn="l"/>
              </a:tabLst>
            </a:pPr>
            <a:r>
              <a:rPr lang="en-US" sz="2400" b="1" dirty="0">
                <a:effectLst/>
                <a:latin typeface="Arial" panose="020B0604020202020204" pitchFamily="34" charset="0"/>
                <a:ea typeface="Times New Roman" panose="02020603050405020304" pitchFamily="18" charset="0"/>
              </a:rPr>
              <a:t>Examination of pharmacology, pharmacotherapeutics, pharmacogenomics, and phenotype as well as the use of functional outcomes (e.g., correlating subjective pain measures with objective measures of function such as ADL, gait kinetics and kinematics, range of motion, and QoL or activity measures, etc.). </a:t>
            </a:r>
            <a:endParaRPr lang="en-US" sz="2400" b="1" dirty="0">
              <a:effectLst/>
              <a:latin typeface="Times New Roman" panose="02020603050405020304" pitchFamily="18" charset="0"/>
              <a:ea typeface="Times New Roman" panose="02020603050405020304" pitchFamily="18" charset="0"/>
            </a:endParaRPr>
          </a:p>
          <a:p>
            <a:pPr>
              <a:spcBef>
                <a:spcPts val="1200"/>
              </a:spcBef>
            </a:pPr>
            <a:endParaRPr lang="en-US" sz="2400" dirty="0"/>
          </a:p>
        </p:txBody>
      </p:sp>
      <p:sp>
        <p:nvSpPr>
          <p:cNvPr id="6" name="Slide Number Placeholder 5">
            <a:extLst>
              <a:ext uri="{FF2B5EF4-FFF2-40B4-BE49-F238E27FC236}">
                <a16:creationId xmlns:a16="http://schemas.microsoft.com/office/drawing/2014/main" id="{A597363B-D552-E4CB-9856-5FC739039DED}"/>
              </a:ext>
            </a:extLst>
          </p:cNvPr>
          <p:cNvSpPr>
            <a:spLocks noGrp="1"/>
          </p:cNvSpPr>
          <p:nvPr>
            <p:ph type="sldNum" sz="quarter" idx="12"/>
          </p:nvPr>
        </p:nvSpPr>
        <p:spPr/>
        <p:txBody>
          <a:bodyPr/>
          <a:lstStyle/>
          <a:p>
            <a:fld id="{19E4C63F-2F49-4D37-AB92-5FBB26E76B61}" type="slidenum">
              <a:rPr lang="en-US" altLang="en-US" smtClean="0"/>
              <a:pPr/>
              <a:t>8</a:t>
            </a:fld>
            <a:endParaRPr lang="en-US" altLang="en-US"/>
          </a:p>
        </p:txBody>
      </p:sp>
      <p:pic>
        <p:nvPicPr>
          <p:cNvPr id="5" name="Graphic 4" descr="Bullseye outline">
            <a:extLst>
              <a:ext uri="{FF2B5EF4-FFF2-40B4-BE49-F238E27FC236}">
                <a16:creationId xmlns:a16="http://schemas.microsoft.com/office/drawing/2014/main" id="{72B96D15-D88A-9801-0303-8EEB27B007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72400" y="0"/>
            <a:ext cx="914400" cy="914400"/>
          </a:xfrm>
          <a:prstGeom prst="rect">
            <a:avLst/>
          </a:prstGeom>
        </p:spPr>
      </p:pic>
    </p:spTree>
    <p:extLst>
      <p:ext uri="{BB962C8B-B14F-4D97-AF65-F5344CB8AC3E}">
        <p14:creationId xmlns:p14="http://schemas.microsoft.com/office/powerpoint/2010/main" val="106766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1C82E-0C24-464C-9D74-AF198DB27DE4}"/>
              </a:ext>
            </a:extLst>
          </p:cNvPr>
          <p:cNvSpPr>
            <a:spLocks noGrp="1"/>
          </p:cNvSpPr>
          <p:nvPr>
            <p:ph type="title"/>
          </p:nvPr>
        </p:nvSpPr>
        <p:spPr/>
        <p:txBody>
          <a:bodyPr/>
          <a:lstStyle/>
          <a:p>
            <a:r>
              <a:rPr lang="en-US" sz="4000" dirty="0">
                <a:solidFill>
                  <a:schemeClr val="bg1"/>
                </a:solidFill>
                <a:latin typeface="+mj-lt"/>
              </a:rPr>
              <a:t>                                                                    2. Funding Model - Example</a:t>
            </a:r>
          </a:p>
        </p:txBody>
      </p:sp>
      <p:sp>
        <p:nvSpPr>
          <p:cNvPr id="3" name="TextBox 2">
            <a:extLst>
              <a:ext uri="{FF2B5EF4-FFF2-40B4-BE49-F238E27FC236}">
                <a16:creationId xmlns:a16="http://schemas.microsoft.com/office/drawing/2014/main" id="{E3E17C9B-40F7-4150-97EF-3E334074DAAE}"/>
              </a:ext>
            </a:extLst>
          </p:cNvPr>
          <p:cNvSpPr txBox="1"/>
          <p:nvPr/>
        </p:nvSpPr>
        <p:spPr>
          <a:xfrm>
            <a:off x="609600" y="1066800"/>
            <a:ext cx="7924800" cy="6565900"/>
          </a:xfrm>
          <a:prstGeom prst="rect">
            <a:avLst/>
          </a:prstGeom>
          <a:noFill/>
        </p:spPr>
        <p:txBody>
          <a:bodyPr wrap="square" rtlCol="0">
            <a:spAutoFit/>
          </a:bodyPr>
          <a:lstStyle/>
          <a:p>
            <a:pPr>
              <a:lnSpc>
                <a:spcPts val="3840"/>
              </a:lnSpc>
            </a:pPr>
            <a:r>
              <a:rPr lang="en-US" sz="2800" dirty="0"/>
              <a:t>1. Establish Budget baseline based on purview.</a:t>
            </a:r>
          </a:p>
          <a:p>
            <a:pPr>
              <a:spcAft>
                <a:spcPts val="600"/>
              </a:spcAft>
            </a:pPr>
            <a:r>
              <a:rPr lang="en-US" sz="2400" b="1" dirty="0"/>
              <a:t>Identify currently funded Pain/Opioid projects </a:t>
            </a:r>
          </a:p>
          <a:p>
            <a:pPr marL="457200" indent="-457200">
              <a:buFont typeface="Arial" panose="020B0604020202020204" pitchFamily="34" charset="0"/>
              <a:buChar char="•"/>
            </a:pPr>
            <a:r>
              <a:rPr lang="en-US" sz="2400" dirty="0"/>
              <a:t>Ensure projects in RAFT are coded appropriately</a:t>
            </a:r>
          </a:p>
          <a:p>
            <a:pPr marL="457200" indent="-457200">
              <a:buFont typeface="Arial" panose="020B0604020202020204" pitchFamily="34" charset="0"/>
              <a:buChar char="•"/>
            </a:pPr>
            <a:r>
              <a:rPr lang="en-US" sz="2400" dirty="0"/>
              <a:t>Broad Sweep/Data pull in RAFT (RPA or DRA)</a:t>
            </a:r>
          </a:p>
          <a:p>
            <a:pPr marL="457200" indent="-457200">
              <a:buFont typeface="Arial" panose="020B0604020202020204" pitchFamily="34" charset="0"/>
              <a:buChar char="•"/>
            </a:pPr>
            <a:r>
              <a:rPr lang="en-US" sz="2400" dirty="0">
                <a:highlight>
                  <a:srgbClr val="FFFF00"/>
                </a:highlight>
              </a:rPr>
              <a:t>Refine project list based upon purview</a:t>
            </a:r>
          </a:p>
          <a:p>
            <a:pPr marL="914400" lvl="1" indent="-457200">
              <a:buFont typeface="Arial" panose="020B0604020202020204" pitchFamily="34" charset="0"/>
              <a:buChar char="•"/>
            </a:pPr>
            <a:r>
              <a:rPr lang="en-US" sz="2400" dirty="0"/>
              <a:t>Review aims/entire research plans</a:t>
            </a:r>
          </a:p>
          <a:p>
            <a:pPr marL="1428750" lvl="2" indent="-514350">
              <a:buFont typeface="+mj-lt"/>
              <a:buAutoNum type="alphaLcPeriod"/>
            </a:pPr>
            <a:r>
              <a:rPr lang="en-US" sz="2400" dirty="0"/>
              <a:t>Determine focus/primary/endpoint</a:t>
            </a:r>
          </a:p>
          <a:p>
            <a:pPr marL="1428750" lvl="2" indent="-514350">
              <a:buFont typeface="+mj-lt"/>
              <a:buAutoNum type="alphaLcPeriod"/>
            </a:pPr>
            <a:r>
              <a:rPr lang="en-US" sz="2400" dirty="0"/>
              <a:t>Include overlaps</a:t>
            </a:r>
          </a:p>
          <a:p>
            <a:pPr marL="1428750" lvl="2" indent="-514350">
              <a:buFont typeface="+mj-lt"/>
              <a:buAutoNum type="alphaLcPeriod"/>
            </a:pPr>
            <a:r>
              <a:rPr lang="en-US" sz="2400" dirty="0"/>
              <a:t>Create a spreadsheet of AMP and non-AMP projects </a:t>
            </a:r>
          </a:p>
          <a:p>
            <a:pPr marL="457200" indent="-457200">
              <a:buFont typeface="Arial" panose="020B0604020202020204" pitchFamily="34" charset="0"/>
              <a:buChar char="•"/>
            </a:pPr>
            <a:r>
              <a:rPr lang="en-US" sz="2400" dirty="0"/>
              <a:t>Solicit feedback from AMPs/Services &amp; SPMs and resolve overlaps</a:t>
            </a:r>
          </a:p>
          <a:p>
            <a:pPr marL="457200" indent="-457200">
              <a:buFont typeface="Arial" panose="020B0604020202020204" pitchFamily="34" charset="0"/>
              <a:buChar char="•"/>
            </a:pPr>
            <a:r>
              <a:rPr lang="en-US" sz="2400" dirty="0"/>
              <a:t>Submit final list to ISRM LC for approval</a:t>
            </a:r>
            <a:endParaRPr lang="en-US" sz="2800" dirty="0"/>
          </a:p>
          <a:p>
            <a:endParaRPr lang="en-US" sz="3200" dirty="0"/>
          </a:p>
          <a:p>
            <a:pPr marL="342900" indent="-342900">
              <a:buAutoNum type="arabicPeriod"/>
            </a:pPr>
            <a:endParaRPr lang="en-US" sz="3200" dirty="0"/>
          </a:p>
          <a:p>
            <a:pPr marL="342900" indent="-342900">
              <a:buAutoNum type="arabicPeriod"/>
            </a:pPr>
            <a:endParaRPr lang="en-US" sz="3200" dirty="0"/>
          </a:p>
        </p:txBody>
      </p:sp>
    </p:spTree>
    <p:extLst>
      <p:ext uri="{BB962C8B-B14F-4D97-AF65-F5344CB8AC3E}">
        <p14:creationId xmlns:p14="http://schemas.microsoft.com/office/powerpoint/2010/main" val="3157175179"/>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B1E07F2C274044A140D89A2848318B" ma:contentTypeVersion="0" ma:contentTypeDescription="Create a new document." ma:contentTypeScope="" ma:versionID="96252eb261dcb8c93964b6fc62c193f8">
  <xsd:schema xmlns:xsd="http://www.w3.org/2001/XMLSchema" xmlns:xs="http://www.w3.org/2001/XMLSchema" xmlns:p="http://schemas.microsoft.com/office/2006/metadata/properties" targetNamespace="http://schemas.microsoft.com/office/2006/metadata/properties" ma:root="true" ma:fieldsID="b764bea3eb9b1a5be8fd57fac5fb459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795EBB-E3A7-429D-8340-8B4342723C26}"/>
</file>

<file path=customXml/itemProps2.xml><?xml version="1.0" encoding="utf-8"?>
<ds:datastoreItem xmlns:ds="http://schemas.openxmlformats.org/officeDocument/2006/customXml" ds:itemID="{3FBB86F8-6AB0-42EC-823C-EFAFAF085B1B}">
  <ds:schemaRefs>
    <ds:schemaRef ds:uri="http://purl.org/dc/elements/1.1/"/>
    <ds:schemaRef ds:uri="http://schemas.microsoft.com/office/2006/metadata/properties"/>
    <ds:schemaRef ds:uri="2cd206d5-4193-4c52-baf6-ffad1335809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2525638b-d2f4-45f9-8c87-1ebca5c1a273"/>
    <ds:schemaRef ds:uri="http://www.w3.org/XML/1998/namespace"/>
    <ds:schemaRef ds:uri="http://purl.org/dc/dcmitype/"/>
  </ds:schemaRefs>
</ds:datastoreItem>
</file>

<file path=customXml/itemProps3.xml><?xml version="1.0" encoding="utf-8"?>
<ds:datastoreItem xmlns:ds="http://schemas.openxmlformats.org/officeDocument/2006/customXml" ds:itemID="{054F4A57-5485-442A-AAC5-88B67CD834A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41195</TotalTime>
  <Words>3007</Words>
  <Application>Microsoft Office PowerPoint</Application>
  <PresentationFormat>On-screen Show (4:3)</PresentationFormat>
  <Paragraphs>317</Paragraphs>
  <Slides>23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Georgia</vt:lpstr>
      <vt:lpstr>Symbol</vt:lpstr>
      <vt:lpstr>Times New Roman</vt:lpstr>
      <vt:lpstr>2_Office Theme</vt:lpstr>
      <vt:lpstr>PowerPoint Presentation</vt:lpstr>
      <vt:lpstr>POp AMP features</vt:lpstr>
      <vt:lpstr>                                                             CURRENT MEMBERSHIP</vt:lpstr>
      <vt:lpstr>                                                                                                                            Actions/Timeline for Pain/Opioid Use AMP  </vt:lpstr>
      <vt:lpstr>                                                                                                                Actions/Timeline for Pain/Opioid Use AMP</vt:lpstr>
      <vt:lpstr>                                                                      1.Purview Setting             </vt:lpstr>
      <vt:lpstr>POP AMP Purview - Example</vt:lpstr>
      <vt:lpstr>POP AMP Purview - example</vt:lpstr>
      <vt:lpstr>                                                                    2. Funding Model - Example</vt:lpstr>
      <vt:lpstr>                                                                  2.  Funding Model (cont’d)</vt:lpstr>
      <vt:lpstr>                                                                    2. Funding Model - Example</vt:lpstr>
      <vt:lpstr>                                                                    2.  Funding Model - Example</vt:lpstr>
      <vt:lpstr>3.  Priority / vision-setting - Example</vt:lpstr>
      <vt:lpstr>3.  Priority / vision – setting (cont’d)</vt:lpstr>
      <vt:lpstr>                                                               4.  RFAs/Review</vt:lpstr>
      <vt:lpstr>4. POp AMP BrOad RFAs - Example</vt:lpstr>
      <vt:lpstr>4. PARENT Merit Review Award - EXample</vt:lpstr>
      <vt:lpstr>4. Clinical Trial RFA - example</vt:lpstr>
      <vt:lpstr>5. Notable Sections in POp/AMP RFAS</vt:lpstr>
      <vt:lpstr>5. Notable Sections in RFAs - Example </vt:lpstr>
      <vt:lpstr>Calendar – EXAMPLE  - Maintains 4 cycles</vt:lpstr>
      <vt:lpstr>cONTACTs for PoP AMP </vt:lpstr>
      <vt:lpstr>Questions</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EIE Desktop Technologies</dc:creator>
  <cp:lastModifiedBy>Fowler, Carol B. (she/her/hers)</cp:lastModifiedBy>
  <cp:revision>802</cp:revision>
  <cp:lastPrinted>2011-02-11T18:27:31Z</cp:lastPrinted>
  <dcterms:created xsi:type="dcterms:W3CDTF">2011-10-25T01:35:33Z</dcterms:created>
  <dcterms:modified xsi:type="dcterms:W3CDTF">2023-04-18T21:21:59Z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0x01010045B1E07F2C274044A140D89A2848318B</vt:lpwstr>
  </property>
  <property fmtid="{D5CDD505-2E9C-101B-9397-08002B2CF9AE}" pid="3" name="Order">
    <vt:r8>18700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